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61" r:id="rId3"/>
    <p:sldId id="263" r:id="rId4"/>
    <p:sldId id="264" r:id="rId5"/>
    <p:sldId id="265" r:id="rId6"/>
    <p:sldId id="266" r:id="rId7"/>
    <p:sldId id="267" r:id="rId8"/>
    <p:sldId id="268" r:id="rId9"/>
    <p:sldId id="273" r:id="rId10"/>
    <p:sldId id="269" r:id="rId11"/>
    <p:sldId id="270" r:id="rId12"/>
    <p:sldId id="27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A86E1"/>
    <a:srgbClr val="E7FB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94660"/>
  </p:normalViewPr>
  <p:slideViewPr>
    <p:cSldViewPr>
      <p:cViewPr varScale="1">
        <p:scale>
          <a:sx n="72" d="100"/>
          <a:sy n="72" d="100"/>
        </p:scale>
        <p:origin x="-1752"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95E88B-F3D5-4069-AAF4-304452398AE6}" type="doc">
      <dgm:prSet loTypeId="urn:microsoft.com/office/officeart/2005/8/layout/hProcess9" loCatId="process" qsTypeId="urn:microsoft.com/office/officeart/2005/8/quickstyle/simple1" qsCatId="simple" csTypeId="urn:microsoft.com/office/officeart/2005/8/colors/accent1_2" csCatId="accent1" phldr="1"/>
      <dgm:spPr/>
    </dgm:pt>
    <dgm:pt modelId="{15066EEB-57E0-42F4-BFAA-E36B488BDE1D}">
      <dgm:prSet phldrT="[Text]"/>
      <dgm:spPr/>
      <dgm:t>
        <a:bodyPr/>
        <a:lstStyle/>
        <a:p>
          <a:r>
            <a:rPr lang="en-US" b="1" dirty="0" smtClean="0"/>
            <a:t>Remember</a:t>
          </a:r>
          <a:endParaRPr lang="en-US" b="1" dirty="0"/>
        </a:p>
      </dgm:t>
    </dgm:pt>
    <dgm:pt modelId="{F0075FB7-0711-4176-9CF0-840FAD900D4F}" type="parTrans" cxnId="{D1AF38F8-AF89-4B82-9B52-1E49BEFF9AB1}">
      <dgm:prSet/>
      <dgm:spPr/>
      <dgm:t>
        <a:bodyPr/>
        <a:lstStyle/>
        <a:p>
          <a:endParaRPr lang="en-US"/>
        </a:p>
      </dgm:t>
    </dgm:pt>
    <dgm:pt modelId="{2300F34A-05EC-41FD-BEA8-DAE7B9E60492}" type="sibTrans" cxnId="{D1AF38F8-AF89-4B82-9B52-1E49BEFF9AB1}">
      <dgm:prSet/>
      <dgm:spPr/>
      <dgm:t>
        <a:bodyPr/>
        <a:lstStyle/>
        <a:p>
          <a:endParaRPr lang="en-US"/>
        </a:p>
      </dgm:t>
    </dgm:pt>
    <dgm:pt modelId="{970DC260-22E2-4462-A033-96F98B7F57A5}">
      <dgm:prSet phldrT="[Text]"/>
      <dgm:spPr>
        <a:solidFill>
          <a:schemeClr val="accent2"/>
        </a:solidFill>
      </dgm:spPr>
      <dgm:t>
        <a:bodyPr/>
        <a:lstStyle/>
        <a:p>
          <a:r>
            <a:rPr lang="en-US" b="1" dirty="0" smtClean="0"/>
            <a:t>Understand</a:t>
          </a:r>
          <a:endParaRPr lang="en-US" b="1" dirty="0"/>
        </a:p>
      </dgm:t>
    </dgm:pt>
    <dgm:pt modelId="{45E9FDBD-AF41-4CC1-93A0-347F31ED9A46}" type="parTrans" cxnId="{C8F82CEA-033D-4738-9F4C-13A2EF8CABAD}">
      <dgm:prSet/>
      <dgm:spPr/>
      <dgm:t>
        <a:bodyPr/>
        <a:lstStyle/>
        <a:p>
          <a:endParaRPr lang="en-US"/>
        </a:p>
      </dgm:t>
    </dgm:pt>
    <dgm:pt modelId="{2DE19CF3-1970-4470-ACBE-E7F555C0F4EF}" type="sibTrans" cxnId="{C8F82CEA-033D-4738-9F4C-13A2EF8CABAD}">
      <dgm:prSet/>
      <dgm:spPr/>
      <dgm:t>
        <a:bodyPr/>
        <a:lstStyle/>
        <a:p>
          <a:endParaRPr lang="en-US"/>
        </a:p>
      </dgm:t>
    </dgm:pt>
    <dgm:pt modelId="{CD290EC9-43B9-4BE0-938B-50492BA693B0}">
      <dgm:prSet phldrT="[Text]"/>
      <dgm:spPr>
        <a:solidFill>
          <a:schemeClr val="accent2">
            <a:lumMod val="60000"/>
            <a:lumOff val="40000"/>
          </a:schemeClr>
        </a:solidFill>
      </dgm:spPr>
      <dgm:t>
        <a:bodyPr/>
        <a:lstStyle/>
        <a:p>
          <a:r>
            <a:rPr lang="en-US" b="1" dirty="0" smtClean="0"/>
            <a:t>Apply</a:t>
          </a:r>
          <a:endParaRPr lang="en-US" b="1" dirty="0"/>
        </a:p>
      </dgm:t>
    </dgm:pt>
    <dgm:pt modelId="{7A6689A5-02E7-4CE7-A9A1-AEE2166C0173}" type="parTrans" cxnId="{85176C85-5374-4D80-A0F3-BEEC60AEAF22}">
      <dgm:prSet/>
      <dgm:spPr/>
      <dgm:t>
        <a:bodyPr/>
        <a:lstStyle/>
        <a:p>
          <a:endParaRPr lang="en-US"/>
        </a:p>
      </dgm:t>
    </dgm:pt>
    <dgm:pt modelId="{F0951245-8476-49D7-B659-CAA7BB5729A6}" type="sibTrans" cxnId="{85176C85-5374-4D80-A0F3-BEEC60AEAF22}">
      <dgm:prSet/>
      <dgm:spPr/>
      <dgm:t>
        <a:bodyPr/>
        <a:lstStyle/>
        <a:p>
          <a:endParaRPr lang="en-US"/>
        </a:p>
      </dgm:t>
    </dgm:pt>
    <dgm:pt modelId="{01F0F977-03E2-4994-819F-53E2F46789AF}">
      <dgm:prSet/>
      <dgm:spPr>
        <a:solidFill>
          <a:schemeClr val="accent3">
            <a:lumMod val="60000"/>
            <a:lumOff val="40000"/>
          </a:schemeClr>
        </a:solidFill>
      </dgm:spPr>
      <dgm:t>
        <a:bodyPr/>
        <a:lstStyle/>
        <a:p>
          <a:r>
            <a:rPr lang="en-US" b="1" dirty="0" smtClean="0"/>
            <a:t>Analyze</a:t>
          </a:r>
          <a:endParaRPr lang="en-US" b="1" dirty="0"/>
        </a:p>
      </dgm:t>
    </dgm:pt>
    <dgm:pt modelId="{14EEE180-EC08-4D28-8581-A44EF8070F71}" type="parTrans" cxnId="{9BED5DB2-2432-4DA3-A37B-BE28E66BAFF1}">
      <dgm:prSet/>
      <dgm:spPr/>
      <dgm:t>
        <a:bodyPr/>
        <a:lstStyle/>
        <a:p>
          <a:endParaRPr lang="en-US"/>
        </a:p>
      </dgm:t>
    </dgm:pt>
    <dgm:pt modelId="{AFA528D3-D2AE-4C1D-913B-6F052331D5AD}" type="sibTrans" cxnId="{9BED5DB2-2432-4DA3-A37B-BE28E66BAFF1}">
      <dgm:prSet/>
      <dgm:spPr/>
      <dgm:t>
        <a:bodyPr/>
        <a:lstStyle/>
        <a:p>
          <a:endParaRPr lang="en-US"/>
        </a:p>
      </dgm:t>
    </dgm:pt>
    <dgm:pt modelId="{310189E6-FA4B-46D6-BE78-6972E19D4EBC}">
      <dgm:prSet/>
      <dgm:spPr>
        <a:solidFill>
          <a:schemeClr val="accent4">
            <a:lumMod val="60000"/>
            <a:lumOff val="40000"/>
          </a:schemeClr>
        </a:solidFill>
      </dgm:spPr>
      <dgm:t>
        <a:bodyPr/>
        <a:lstStyle/>
        <a:p>
          <a:r>
            <a:rPr lang="en-US" b="1" dirty="0" smtClean="0"/>
            <a:t>Evaluate</a:t>
          </a:r>
          <a:endParaRPr lang="en-US" b="1" dirty="0"/>
        </a:p>
      </dgm:t>
    </dgm:pt>
    <dgm:pt modelId="{E47413BC-5E09-474A-B2B8-9841DAAEF0F0}" type="parTrans" cxnId="{A1474F00-FB90-4EF2-BDE8-14C29EC78E19}">
      <dgm:prSet/>
      <dgm:spPr/>
      <dgm:t>
        <a:bodyPr/>
        <a:lstStyle/>
        <a:p>
          <a:endParaRPr lang="en-US"/>
        </a:p>
      </dgm:t>
    </dgm:pt>
    <dgm:pt modelId="{E8333F68-0161-4314-AFBF-F5C2E37F6EB9}" type="sibTrans" cxnId="{A1474F00-FB90-4EF2-BDE8-14C29EC78E19}">
      <dgm:prSet/>
      <dgm:spPr/>
      <dgm:t>
        <a:bodyPr/>
        <a:lstStyle/>
        <a:p>
          <a:endParaRPr lang="en-US"/>
        </a:p>
      </dgm:t>
    </dgm:pt>
    <dgm:pt modelId="{73C4A48E-EFE4-4E43-B03B-F99D360D4186}">
      <dgm:prSet/>
      <dgm:spPr>
        <a:solidFill>
          <a:schemeClr val="accent5">
            <a:lumMod val="60000"/>
            <a:lumOff val="40000"/>
          </a:schemeClr>
        </a:solidFill>
      </dgm:spPr>
      <dgm:t>
        <a:bodyPr/>
        <a:lstStyle/>
        <a:p>
          <a:r>
            <a:rPr lang="en-US" b="1" dirty="0" smtClean="0"/>
            <a:t>Create</a:t>
          </a:r>
          <a:endParaRPr lang="en-US" b="1" dirty="0"/>
        </a:p>
      </dgm:t>
    </dgm:pt>
    <dgm:pt modelId="{7E07181C-D3F7-42FE-AB2E-5F7B0563C7AE}" type="parTrans" cxnId="{7A26E17C-CB1D-486B-94FE-5FE0C4C02989}">
      <dgm:prSet/>
      <dgm:spPr/>
      <dgm:t>
        <a:bodyPr/>
        <a:lstStyle/>
        <a:p>
          <a:endParaRPr lang="en-US"/>
        </a:p>
      </dgm:t>
    </dgm:pt>
    <dgm:pt modelId="{6541F2D1-4D6B-4784-96E0-A814EF4743A7}" type="sibTrans" cxnId="{7A26E17C-CB1D-486B-94FE-5FE0C4C02989}">
      <dgm:prSet/>
      <dgm:spPr/>
      <dgm:t>
        <a:bodyPr/>
        <a:lstStyle/>
        <a:p>
          <a:endParaRPr lang="en-US"/>
        </a:p>
      </dgm:t>
    </dgm:pt>
    <dgm:pt modelId="{0C20A407-F281-46A0-AED0-BB6D78A66199}" type="pres">
      <dgm:prSet presAssocID="{7595E88B-F3D5-4069-AAF4-304452398AE6}" presName="CompostProcess" presStyleCnt="0">
        <dgm:presLayoutVars>
          <dgm:dir/>
          <dgm:resizeHandles val="exact"/>
        </dgm:presLayoutVars>
      </dgm:prSet>
      <dgm:spPr/>
    </dgm:pt>
    <dgm:pt modelId="{DB9421E0-6F03-413E-8330-D7B82CE0F668}" type="pres">
      <dgm:prSet presAssocID="{7595E88B-F3D5-4069-AAF4-304452398AE6}" presName="arrow" presStyleLbl="bgShp" presStyleIdx="0" presStyleCnt="1"/>
      <dgm:spPr/>
    </dgm:pt>
    <dgm:pt modelId="{F36358C5-EE18-43E2-803A-442DAEF3E1D0}" type="pres">
      <dgm:prSet presAssocID="{7595E88B-F3D5-4069-AAF4-304452398AE6}" presName="linearProcess" presStyleCnt="0"/>
      <dgm:spPr/>
    </dgm:pt>
    <dgm:pt modelId="{1B5E14E6-73A1-466C-89CF-24B4FC7B3C54}" type="pres">
      <dgm:prSet presAssocID="{15066EEB-57E0-42F4-BFAA-E36B488BDE1D}" presName="textNode" presStyleLbl="node1" presStyleIdx="0" presStyleCnt="6">
        <dgm:presLayoutVars>
          <dgm:bulletEnabled val="1"/>
        </dgm:presLayoutVars>
      </dgm:prSet>
      <dgm:spPr/>
      <dgm:t>
        <a:bodyPr/>
        <a:lstStyle/>
        <a:p>
          <a:endParaRPr lang="en-US"/>
        </a:p>
      </dgm:t>
    </dgm:pt>
    <dgm:pt modelId="{C1CD50D5-CA48-4E60-B8E8-3D50B7F2E0D1}" type="pres">
      <dgm:prSet presAssocID="{2300F34A-05EC-41FD-BEA8-DAE7B9E60492}" presName="sibTrans" presStyleCnt="0"/>
      <dgm:spPr/>
    </dgm:pt>
    <dgm:pt modelId="{A0578801-B104-4E0D-BA90-15BDA9DFDDDC}" type="pres">
      <dgm:prSet presAssocID="{970DC260-22E2-4462-A033-96F98B7F57A5}" presName="textNode" presStyleLbl="node1" presStyleIdx="1" presStyleCnt="6">
        <dgm:presLayoutVars>
          <dgm:bulletEnabled val="1"/>
        </dgm:presLayoutVars>
      </dgm:prSet>
      <dgm:spPr/>
      <dgm:t>
        <a:bodyPr/>
        <a:lstStyle/>
        <a:p>
          <a:endParaRPr lang="en-US"/>
        </a:p>
      </dgm:t>
    </dgm:pt>
    <dgm:pt modelId="{9627053A-64A5-435D-8CD5-6CAC9B52B9C3}" type="pres">
      <dgm:prSet presAssocID="{2DE19CF3-1970-4470-ACBE-E7F555C0F4EF}" presName="sibTrans" presStyleCnt="0"/>
      <dgm:spPr/>
    </dgm:pt>
    <dgm:pt modelId="{167B57E5-C383-49E4-9343-98B3B6F08BB2}" type="pres">
      <dgm:prSet presAssocID="{CD290EC9-43B9-4BE0-938B-50492BA693B0}" presName="textNode" presStyleLbl="node1" presStyleIdx="2" presStyleCnt="6" custLinFactNeighborX="46532" custLinFactNeighborY="-3155">
        <dgm:presLayoutVars>
          <dgm:bulletEnabled val="1"/>
        </dgm:presLayoutVars>
      </dgm:prSet>
      <dgm:spPr/>
      <dgm:t>
        <a:bodyPr/>
        <a:lstStyle/>
        <a:p>
          <a:endParaRPr lang="en-US"/>
        </a:p>
      </dgm:t>
    </dgm:pt>
    <dgm:pt modelId="{33F9012B-29F9-4468-BE59-A24F6DB93779}" type="pres">
      <dgm:prSet presAssocID="{F0951245-8476-49D7-B659-CAA7BB5729A6}" presName="sibTrans" presStyleCnt="0"/>
      <dgm:spPr/>
    </dgm:pt>
    <dgm:pt modelId="{8D111A6C-161A-409D-B568-E9707050A790}" type="pres">
      <dgm:prSet presAssocID="{01F0F977-03E2-4994-819F-53E2F46789AF}" presName="textNode" presStyleLbl="node1" presStyleIdx="3" presStyleCnt="6">
        <dgm:presLayoutVars>
          <dgm:bulletEnabled val="1"/>
        </dgm:presLayoutVars>
      </dgm:prSet>
      <dgm:spPr/>
      <dgm:t>
        <a:bodyPr/>
        <a:lstStyle/>
        <a:p>
          <a:endParaRPr lang="en-US"/>
        </a:p>
      </dgm:t>
    </dgm:pt>
    <dgm:pt modelId="{7DAAE979-C170-4DDE-958C-35CDCAF51855}" type="pres">
      <dgm:prSet presAssocID="{AFA528D3-D2AE-4C1D-913B-6F052331D5AD}" presName="sibTrans" presStyleCnt="0"/>
      <dgm:spPr/>
    </dgm:pt>
    <dgm:pt modelId="{5C6A432E-8970-4E00-893A-D0DC7BD76FB2}" type="pres">
      <dgm:prSet presAssocID="{310189E6-FA4B-46D6-BE78-6972E19D4EBC}" presName="textNode" presStyleLbl="node1" presStyleIdx="4" presStyleCnt="6">
        <dgm:presLayoutVars>
          <dgm:bulletEnabled val="1"/>
        </dgm:presLayoutVars>
      </dgm:prSet>
      <dgm:spPr/>
      <dgm:t>
        <a:bodyPr/>
        <a:lstStyle/>
        <a:p>
          <a:endParaRPr lang="en-US"/>
        </a:p>
      </dgm:t>
    </dgm:pt>
    <dgm:pt modelId="{526EDA32-AA3B-4AA8-8564-FE1FAC2B44D4}" type="pres">
      <dgm:prSet presAssocID="{E8333F68-0161-4314-AFBF-F5C2E37F6EB9}" presName="sibTrans" presStyleCnt="0"/>
      <dgm:spPr/>
    </dgm:pt>
    <dgm:pt modelId="{81CBD022-41A4-42F4-BE17-381FA4EB65D8}" type="pres">
      <dgm:prSet presAssocID="{73C4A48E-EFE4-4E43-B03B-F99D360D4186}" presName="textNode" presStyleLbl="node1" presStyleIdx="5" presStyleCnt="6">
        <dgm:presLayoutVars>
          <dgm:bulletEnabled val="1"/>
        </dgm:presLayoutVars>
      </dgm:prSet>
      <dgm:spPr/>
      <dgm:t>
        <a:bodyPr/>
        <a:lstStyle/>
        <a:p>
          <a:endParaRPr lang="en-US"/>
        </a:p>
      </dgm:t>
    </dgm:pt>
  </dgm:ptLst>
  <dgm:cxnLst>
    <dgm:cxn modelId="{9BED5DB2-2432-4DA3-A37B-BE28E66BAFF1}" srcId="{7595E88B-F3D5-4069-AAF4-304452398AE6}" destId="{01F0F977-03E2-4994-819F-53E2F46789AF}" srcOrd="3" destOrd="0" parTransId="{14EEE180-EC08-4D28-8581-A44EF8070F71}" sibTransId="{AFA528D3-D2AE-4C1D-913B-6F052331D5AD}"/>
    <dgm:cxn modelId="{32A70637-61BE-4A47-91F9-BC17199E923A}" type="presOf" srcId="{15066EEB-57E0-42F4-BFAA-E36B488BDE1D}" destId="{1B5E14E6-73A1-466C-89CF-24B4FC7B3C54}" srcOrd="0" destOrd="0" presId="urn:microsoft.com/office/officeart/2005/8/layout/hProcess9"/>
    <dgm:cxn modelId="{F62A575D-B202-4121-9E75-590E9A9D1FC8}" type="presOf" srcId="{310189E6-FA4B-46D6-BE78-6972E19D4EBC}" destId="{5C6A432E-8970-4E00-893A-D0DC7BD76FB2}" srcOrd="0" destOrd="0" presId="urn:microsoft.com/office/officeart/2005/8/layout/hProcess9"/>
    <dgm:cxn modelId="{7A26E17C-CB1D-486B-94FE-5FE0C4C02989}" srcId="{7595E88B-F3D5-4069-AAF4-304452398AE6}" destId="{73C4A48E-EFE4-4E43-B03B-F99D360D4186}" srcOrd="5" destOrd="0" parTransId="{7E07181C-D3F7-42FE-AB2E-5F7B0563C7AE}" sibTransId="{6541F2D1-4D6B-4784-96E0-A814EF4743A7}"/>
    <dgm:cxn modelId="{C8F82CEA-033D-4738-9F4C-13A2EF8CABAD}" srcId="{7595E88B-F3D5-4069-AAF4-304452398AE6}" destId="{970DC260-22E2-4462-A033-96F98B7F57A5}" srcOrd="1" destOrd="0" parTransId="{45E9FDBD-AF41-4CC1-93A0-347F31ED9A46}" sibTransId="{2DE19CF3-1970-4470-ACBE-E7F555C0F4EF}"/>
    <dgm:cxn modelId="{9369C384-79D9-4E31-8ED3-9EED133D4598}" type="presOf" srcId="{7595E88B-F3D5-4069-AAF4-304452398AE6}" destId="{0C20A407-F281-46A0-AED0-BB6D78A66199}" srcOrd="0" destOrd="0" presId="urn:microsoft.com/office/officeart/2005/8/layout/hProcess9"/>
    <dgm:cxn modelId="{85176C85-5374-4D80-A0F3-BEEC60AEAF22}" srcId="{7595E88B-F3D5-4069-AAF4-304452398AE6}" destId="{CD290EC9-43B9-4BE0-938B-50492BA693B0}" srcOrd="2" destOrd="0" parTransId="{7A6689A5-02E7-4CE7-A9A1-AEE2166C0173}" sibTransId="{F0951245-8476-49D7-B659-CAA7BB5729A6}"/>
    <dgm:cxn modelId="{D1AF38F8-AF89-4B82-9B52-1E49BEFF9AB1}" srcId="{7595E88B-F3D5-4069-AAF4-304452398AE6}" destId="{15066EEB-57E0-42F4-BFAA-E36B488BDE1D}" srcOrd="0" destOrd="0" parTransId="{F0075FB7-0711-4176-9CF0-840FAD900D4F}" sibTransId="{2300F34A-05EC-41FD-BEA8-DAE7B9E60492}"/>
    <dgm:cxn modelId="{7EC925D9-5DD1-4B2F-BC79-5F7B0B47348C}" type="presOf" srcId="{01F0F977-03E2-4994-819F-53E2F46789AF}" destId="{8D111A6C-161A-409D-B568-E9707050A790}" srcOrd="0" destOrd="0" presId="urn:microsoft.com/office/officeart/2005/8/layout/hProcess9"/>
    <dgm:cxn modelId="{1D41A5CA-B235-4FC0-BC7E-1C8163AB9773}" type="presOf" srcId="{CD290EC9-43B9-4BE0-938B-50492BA693B0}" destId="{167B57E5-C383-49E4-9343-98B3B6F08BB2}" srcOrd="0" destOrd="0" presId="urn:microsoft.com/office/officeart/2005/8/layout/hProcess9"/>
    <dgm:cxn modelId="{D37D443F-CF53-44A9-A533-D2D41204C08F}" type="presOf" srcId="{73C4A48E-EFE4-4E43-B03B-F99D360D4186}" destId="{81CBD022-41A4-42F4-BE17-381FA4EB65D8}" srcOrd="0" destOrd="0" presId="urn:microsoft.com/office/officeart/2005/8/layout/hProcess9"/>
    <dgm:cxn modelId="{EB1350BF-F278-4E0A-8C45-BBB77C2B5A32}" type="presOf" srcId="{970DC260-22E2-4462-A033-96F98B7F57A5}" destId="{A0578801-B104-4E0D-BA90-15BDA9DFDDDC}" srcOrd="0" destOrd="0" presId="urn:microsoft.com/office/officeart/2005/8/layout/hProcess9"/>
    <dgm:cxn modelId="{A1474F00-FB90-4EF2-BDE8-14C29EC78E19}" srcId="{7595E88B-F3D5-4069-AAF4-304452398AE6}" destId="{310189E6-FA4B-46D6-BE78-6972E19D4EBC}" srcOrd="4" destOrd="0" parTransId="{E47413BC-5E09-474A-B2B8-9841DAAEF0F0}" sibTransId="{E8333F68-0161-4314-AFBF-F5C2E37F6EB9}"/>
    <dgm:cxn modelId="{AF756277-A53E-4E72-86F9-F8FDC163A939}" type="presParOf" srcId="{0C20A407-F281-46A0-AED0-BB6D78A66199}" destId="{DB9421E0-6F03-413E-8330-D7B82CE0F668}" srcOrd="0" destOrd="0" presId="urn:microsoft.com/office/officeart/2005/8/layout/hProcess9"/>
    <dgm:cxn modelId="{F87EFAE0-A943-49CE-9ADC-EE2B18990A3C}" type="presParOf" srcId="{0C20A407-F281-46A0-AED0-BB6D78A66199}" destId="{F36358C5-EE18-43E2-803A-442DAEF3E1D0}" srcOrd="1" destOrd="0" presId="urn:microsoft.com/office/officeart/2005/8/layout/hProcess9"/>
    <dgm:cxn modelId="{FBB869FB-2002-4F40-8DB9-4D8F31505AAA}" type="presParOf" srcId="{F36358C5-EE18-43E2-803A-442DAEF3E1D0}" destId="{1B5E14E6-73A1-466C-89CF-24B4FC7B3C54}" srcOrd="0" destOrd="0" presId="urn:microsoft.com/office/officeart/2005/8/layout/hProcess9"/>
    <dgm:cxn modelId="{225F4FD7-280B-4B36-81A0-5778C92E4438}" type="presParOf" srcId="{F36358C5-EE18-43E2-803A-442DAEF3E1D0}" destId="{C1CD50D5-CA48-4E60-B8E8-3D50B7F2E0D1}" srcOrd="1" destOrd="0" presId="urn:microsoft.com/office/officeart/2005/8/layout/hProcess9"/>
    <dgm:cxn modelId="{00B4D745-D114-45DD-B785-D9C07F9930A8}" type="presParOf" srcId="{F36358C5-EE18-43E2-803A-442DAEF3E1D0}" destId="{A0578801-B104-4E0D-BA90-15BDA9DFDDDC}" srcOrd="2" destOrd="0" presId="urn:microsoft.com/office/officeart/2005/8/layout/hProcess9"/>
    <dgm:cxn modelId="{A4CF42C9-9D1A-4CD1-822F-4BC3D774193E}" type="presParOf" srcId="{F36358C5-EE18-43E2-803A-442DAEF3E1D0}" destId="{9627053A-64A5-435D-8CD5-6CAC9B52B9C3}" srcOrd="3" destOrd="0" presId="urn:microsoft.com/office/officeart/2005/8/layout/hProcess9"/>
    <dgm:cxn modelId="{35312ACD-4E54-4946-AF5E-729F53CBEC38}" type="presParOf" srcId="{F36358C5-EE18-43E2-803A-442DAEF3E1D0}" destId="{167B57E5-C383-49E4-9343-98B3B6F08BB2}" srcOrd="4" destOrd="0" presId="urn:microsoft.com/office/officeart/2005/8/layout/hProcess9"/>
    <dgm:cxn modelId="{F4C6E5AC-28EB-4ACA-9B8F-96025D280D23}" type="presParOf" srcId="{F36358C5-EE18-43E2-803A-442DAEF3E1D0}" destId="{33F9012B-29F9-4468-BE59-A24F6DB93779}" srcOrd="5" destOrd="0" presId="urn:microsoft.com/office/officeart/2005/8/layout/hProcess9"/>
    <dgm:cxn modelId="{FDAAEB84-1D57-47BD-A56C-49A4F8ABB5FE}" type="presParOf" srcId="{F36358C5-EE18-43E2-803A-442DAEF3E1D0}" destId="{8D111A6C-161A-409D-B568-E9707050A790}" srcOrd="6" destOrd="0" presId="urn:microsoft.com/office/officeart/2005/8/layout/hProcess9"/>
    <dgm:cxn modelId="{9E4A6823-1CE0-4952-9896-6BFD02C83130}" type="presParOf" srcId="{F36358C5-EE18-43E2-803A-442DAEF3E1D0}" destId="{7DAAE979-C170-4DDE-958C-35CDCAF51855}" srcOrd="7" destOrd="0" presId="urn:microsoft.com/office/officeart/2005/8/layout/hProcess9"/>
    <dgm:cxn modelId="{6BBCBB28-FC4B-4ECF-BDAA-719EF5E1402E}" type="presParOf" srcId="{F36358C5-EE18-43E2-803A-442DAEF3E1D0}" destId="{5C6A432E-8970-4E00-893A-D0DC7BD76FB2}" srcOrd="8" destOrd="0" presId="urn:microsoft.com/office/officeart/2005/8/layout/hProcess9"/>
    <dgm:cxn modelId="{C68554DE-149A-4481-989C-1C8A9842B619}" type="presParOf" srcId="{F36358C5-EE18-43E2-803A-442DAEF3E1D0}" destId="{526EDA32-AA3B-4AA8-8564-FE1FAC2B44D4}" srcOrd="9" destOrd="0" presId="urn:microsoft.com/office/officeart/2005/8/layout/hProcess9"/>
    <dgm:cxn modelId="{8A64306F-A702-43BB-A3E6-91D646DE0A2B}" type="presParOf" srcId="{F36358C5-EE18-43E2-803A-442DAEF3E1D0}" destId="{81CBD022-41A4-42F4-BE17-381FA4EB65D8}"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9421E0-6F03-413E-8330-D7B82CE0F668}">
      <dsp:nvSpPr>
        <dsp:cNvPr id="0" name=""/>
        <dsp:cNvSpPr/>
      </dsp:nvSpPr>
      <dsp:spPr>
        <a:xfrm>
          <a:off x="645409" y="0"/>
          <a:ext cx="7314644" cy="331236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5E14E6-73A1-466C-89CF-24B4FC7B3C54}">
      <dsp:nvSpPr>
        <dsp:cNvPr id="0" name=""/>
        <dsp:cNvSpPr/>
      </dsp:nvSpPr>
      <dsp:spPr>
        <a:xfrm>
          <a:off x="1772" y="993710"/>
          <a:ext cx="1338235" cy="132494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Remember</a:t>
          </a:r>
          <a:endParaRPr lang="en-US" sz="1500" b="1" kern="1200" dirty="0"/>
        </a:p>
      </dsp:txBody>
      <dsp:txXfrm>
        <a:off x="66451" y="1058389"/>
        <a:ext cx="1208877" cy="1195589"/>
      </dsp:txXfrm>
    </dsp:sp>
    <dsp:sp modelId="{A0578801-B104-4E0D-BA90-15BDA9DFDDDC}">
      <dsp:nvSpPr>
        <dsp:cNvPr id="0" name=""/>
        <dsp:cNvSpPr/>
      </dsp:nvSpPr>
      <dsp:spPr>
        <a:xfrm>
          <a:off x="1454509" y="993710"/>
          <a:ext cx="1338235" cy="1324947"/>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Understand</a:t>
          </a:r>
          <a:endParaRPr lang="en-US" sz="1500" b="1" kern="1200" dirty="0"/>
        </a:p>
      </dsp:txBody>
      <dsp:txXfrm>
        <a:off x="1519188" y="1058389"/>
        <a:ext cx="1208877" cy="1195589"/>
      </dsp:txXfrm>
    </dsp:sp>
    <dsp:sp modelId="{167B57E5-C383-49E4-9343-98B3B6F08BB2}">
      <dsp:nvSpPr>
        <dsp:cNvPr id="0" name=""/>
        <dsp:cNvSpPr/>
      </dsp:nvSpPr>
      <dsp:spPr>
        <a:xfrm>
          <a:off x="2960525" y="951908"/>
          <a:ext cx="1338235" cy="1324947"/>
        </a:xfrm>
        <a:prstGeom prst="round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Apply</a:t>
          </a:r>
          <a:endParaRPr lang="en-US" sz="1500" b="1" kern="1200" dirty="0"/>
        </a:p>
      </dsp:txBody>
      <dsp:txXfrm>
        <a:off x="3025204" y="1016587"/>
        <a:ext cx="1208877" cy="1195589"/>
      </dsp:txXfrm>
    </dsp:sp>
    <dsp:sp modelId="{8D111A6C-161A-409D-B568-E9707050A790}">
      <dsp:nvSpPr>
        <dsp:cNvPr id="0" name=""/>
        <dsp:cNvSpPr/>
      </dsp:nvSpPr>
      <dsp:spPr>
        <a:xfrm>
          <a:off x="4359982" y="993710"/>
          <a:ext cx="1338235" cy="1324947"/>
        </a:xfrm>
        <a:prstGeom prst="roundRect">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Analyze</a:t>
          </a:r>
          <a:endParaRPr lang="en-US" sz="1500" b="1" kern="1200" dirty="0"/>
        </a:p>
      </dsp:txBody>
      <dsp:txXfrm>
        <a:off x="4424661" y="1058389"/>
        <a:ext cx="1208877" cy="1195589"/>
      </dsp:txXfrm>
    </dsp:sp>
    <dsp:sp modelId="{5C6A432E-8970-4E00-893A-D0DC7BD76FB2}">
      <dsp:nvSpPr>
        <dsp:cNvPr id="0" name=""/>
        <dsp:cNvSpPr/>
      </dsp:nvSpPr>
      <dsp:spPr>
        <a:xfrm>
          <a:off x="5812719" y="993710"/>
          <a:ext cx="1338235" cy="1324947"/>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Evaluate</a:t>
          </a:r>
          <a:endParaRPr lang="en-US" sz="1500" b="1" kern="1200" dirty="0"/>
        </a:p>
      </dsp:txBody>
      <dsp:txXfrm>
        <a:off x="5877398" y="1058389"/>
        <a:ext cx="1208877" cy="1195589"/>
      </dsp:txXfrm>
    </dsp:sp>
    <dsp:sp modelId="{81CBD022-41A4-42F4-BE17-381FA4EB65D8}">
      <dsp:nvSpPr>
        <dsp:cNvPr id="0" name=""/>
        <dsp:cNvSpPr/>
      </dsp:nvSpPr>
      <dsp:spPr>
        <a:xfrm>
          <a:off x="7265456" y="993710"/>
          <a:ext cx="1338235" cy="1324947"/>
        </a:xfrm>
        <a:prstGeom prst="round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Create</a:t>
          </a:r>
          <a:endParaRPr lang="en-US" sz="1500" b="1" kern="1200" dirty="0"/>
        </a:p>
      </dsp:txBody>
      <dsp:txXfrm>
        <a:off x="7330135" y="1058389"/>
        <a:ext cx="1208877" cy="119558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6B97C7-D49E-4C26-9BD8-C8CA27C2EB59}" type="datetimeFigureOut">
              <a:rPr lang="en-US" smtClean="0"/>
              <a:pPr/>
              <a:t>30/09/15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32891D-72C9-475D-95A0-D54087CAE5FD}" type="slidenum">
              <a:rPr lang="en-US" smtClean="0"/>
              <a:pPr/>
              <a:t>‹#›</a:t>
            </a:fld>
            <a:endParaRPr lang="en-US"/>
          </a:p>
        </p:txBody>
      </p:sp>
    </p:spTree>
    <p:extLst>
      <p:ext uri="{BB962C8B-B14F-4D97-AF65-F5344CB8AC3E}">
        <p14:creationId xmlns:p14="http://schemas.microsoft.com/office/powerpoint/2010/main" val="1263926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96E7792-221C-482B-9F0D-6B52D485E923}" type="datetimeFigureOut">
              <a:rPr lang="en-US" smtClean="0"/>
              <a:pPr/>
              <a:t>30/09/15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16631A7-EAF5-4298-88E6-027311FFDE9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30/09/15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30/09/15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30/09/15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96E7792-221C-482B-9F0D-6B52D485E923}" type="datetimeFigureOut">
              <a:rPr lang="en-US" smtClean="0"/>
              <a:pPr/>
              <a:t>30/09/15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96E7792-221C-482B-9F0D-6B52D485E923}" type="datetimeFigureOut">
              <a:rPr lang="en-US" smtClean="0"/>
              <a:pPr/>
              <a:t>30/09/15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631A7-EAF5-4298-88E6-027311FFDE9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96E7792-221C-482B-9F0D-6B52D485E923}" type="datetimeFigureOut">
              <a:rPr lang="en-US" smtClean="0"/>
              <a:pPr/>
              <a:t>30/09/15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6631A7-EAF5-4298-88E6-027311FFDE9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96E7792-221C-482B-9F0D-6B52D485E923}" type="datetimeFigureOut">
              <a:rPr lang="en-US" smtClean="0"/>
              <a:pPr/>
              <a:t>30/09/15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6631A7-EAF5-4298-88E6-027311FFDE9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E7792-221C-482B-9F0D-6B52D485E923}" type="datetimeFigureOut">
              <a:rPr lang="en-US" smtClean="0"/>
              <a:pPr/>
              <a:t>30/09/15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6631A7-EAF5-4298-88E6-027311FFDE9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96E7792-221C-482B-9F0D-6B52D485E923}" type="datetimeFigureOut">
              <a:rPr lang="en-US" smtClean="0"/>
              <a:pPr/>
              <a:t>30/09/15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631A7-EAF5-4298-88E6-027311FFDE9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96E7792-221C-482B-9F0D-6B52D485E923}" type="datetimeFigureOut">
              <a:rPr lang="en-US" smtClean="0"/>
              <a:pPr/>
              <a:t>30/09/15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16631A7-EAF5-4298-88E6-027311FFDE97}"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96E7792-221C-482B-9F0D-6B52D485E923}" type="datetimeFigureOut">
              <a:rPr lang="en-US" smtClean="0"/>
              <a:pPr/>
              <a:t>30/09/15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16631A7-EAF5-4298-88E6-027311FFDE97}"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4" Type="http://schemas.openxmlformats.org/officeDocument/2006/relationships/image" Target="../media/image3.png"/><Relationship Id="rId5"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hyperlink" Target="http://morethanenglish.edublogs.org/files/2011/09/Blooms-Lots-and-Hots-1rziprj.jpg" TargetMode="External"/><Relationship Id="rId1" Type="http://schemas.openxmlformats.org/officeDocument/2006/relationships/slideLayout" Target="../slideLayouts/slideLayout1.xml"/><Relationship Id="rId2"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slide" Target="slide6.xml"/><Relationship Id="rId5" Type="http://schemas.openxmlformats.org/officeDocument/2006/relationships/slide" Target="slide2.xml"/><Relationship Id="rId1" Type="http://schemas.openxmlformats.org/officeDocument/2006/relationships/slideLayout" Target="../slideLayouts/slideLayout1.xml"/><Relationship Id="rId2" Type="http://schemas.openxmlformats.org/officeDocument/2006/relationships/image" Target="../media/image9.gif"/></Relationships>
</file>

<file path=ppt/slides/_rels/slide12.xml.rels><?xml version="1.0" encoding="UTF-8" standalone="yes"?>
<Relationships xmlns="http://schemas.openxmlformats.org/package/2006/relationships"><Relationship Id="rId3" Type="http://schemas.openxmlformats.org/officeDocument/2006/relationships/hyperlink" Target="file://localhost/Users/ka/Downloads/Trial%20and%20error/Activity%201%20(5).doc" TargetMode="External"/><Relationship Id="rId4" Type="http://schemas.openxmlformats.org/officeDocument/2006/relationships/hyperlink" Target="file://localhost/Users/ka/Downloads/Trial%20and%20error/Activity%202%20(5).doc" TargetMode="External"/><Relationship Id="rId5" Type="http://schemas.openxmlformats.org/officeDocument/2006/relationships/slide" Target="slide2.xml"/><Relationship Id="rId6" Type="http://schemas.openxmlformats.org/officeDocument/2006/relationships/image" Target="../media/image11.gif"/><Relationship Id="rId1" Type="http://schemas.openxmlformats.org/officeDocument/2006/relationships/slideLayout" Target="../slideLayouts/slideLayout1.xml"/><Relationship Id="rId2" Type="http://schemas.openxmlformats.org/officeDocument/2006/relationships/hyperlink" Target="file:///\\localhost\Users\ka\Dropbox\Lise%20og%20Rikke\EU%20projektet\2.%20omgang%20scenarios\Trail%20and%20error\Activity%201.doc"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4" Type="http://schemas.openxmlformats.org/officeDocument/2006/relationships/slide" Target="slide7.xml"/><Relationship Id="rId5" Type="http://schemas.openxmlformats.org/officeDocument/2006/relationships/slide" Target="slide6.xml"/><Relationship Id="rId6" Type="http://schemas.openxmlformats.org/officeDocument/2006/relationships/slide" Target="slide5.xml"/><Relationship Id="rId7" Type="http://schemas.openxmlformats.org/officeDocument/2006/relationships/slide" Target="slide3.xml"/><Relationship Id="rId8" Type="http://schemas.openxmlformats.org/officeDocument/2006/relationships/hyperlink" Target="file://localhost/Users/ka/Downloads/Trial%20and%20error/Lesson%20Plan%20(5).docx" TargetMode="External"/><Relationship Id="rId9" Type="http://schemas.openxmlformats.org/officeDocument/2006/relationships/slide" Target="slide12.xml"/><Relationship Id="rId10" Type="http://schemas.openxmlformats.org/officeDocument/2006/relationships/hyperlink" Target="file://localhost/Users/ka/Downloads/Trial%20and%20error/Language%20Trial%20and%20error.docx" TargetMode="External"/><Relationship Id="rId1" Type="http://schemas.openxmlformats.org/officeDocument/2006/relationships/slideLayout" Target="../slideLayouts/slideLayout1.xml"/><Relationship Id="rId2" Type="http://schemas.openxmlformats.org/officeDocument/2006/relationships/slide" Target="slid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 Target="slide2.xml"/><Relationship Id="rId3" Type="http://schemas.openxmlformats.org/officeDocument/2006/relationships/image" Target="../media/image5.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 Target="slide2.xml"/><Relationship Id="rId3"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4" Type="http://schemas.openxmlformats.org/officeDocument/2006/relationships/image" Target="../media/image7.gif"/><Relationship Id="rId1" Type="http://schemas.openxmlformats.org/officeDocument/2006/relationships/slideLayout" Target="../slideLayouts/slideLayout1.xml"/><Relationship Id="rId2"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slide" Target="slide8.xml"/><Relationship Id="rId5" Type="http://schemas.openxmlformats.org/officeDocument/2006/relationships/slide" Target="slide5.xml"/><Relationship Id="rId6" Type="http://schemas.openxmlformats.org/officeDocument/2006/relationships/slide" Target="slide6.xml"/><Relationship Id="rId1" Type="http://schemas.openxmlformats.org/officeDocument/2006/relationships/slideLayout" Target="../slideLayouts/slideLayout1.xml"/><Relationship Id="rId2"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 Target="slide2.xml"/><Relationship Id="rId3" Type="http://schemas.openxmlformats.org/officeDocument/2006/relationships/image" Target="../media/image5.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 Target="slide2.xml"/><Relationship Id="rId3" Type="http://schemas.openxmlformats.org/officeDocument/2006/relationships/image" Target="../media/image5.gif"/></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slide" Target="slide6.xml"/><Relationship Id="rId9" Type="http://schemas.openxmlformats.org/officeDocument/2006/relationships/slide" Target="slide10.xml"/><Relationship Id="rId1" Type="http://schemas.openxmlformats.org/officeDocument/2006/relationships/slideLayout" Target="../slideLayouts/slideLayout1.xml"/><Relationship Id="rId2"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772816"/>
            <a:ext cx="7851648" cy="1512168"/>
          </a:xfrm>
        </p:spPr>
        <p:txBody>
          <a:bodyPr>
            <a:normAutofit fontScale="90000"/>
          </a:bodyPr>
          <a:lstStyle/>
          <a:p>
            <a:pPr algn="ctr"/>
            <a:r>
              <a:rPr lang="en-US" sz="5000" b="1" i="1" dirty="0" smtClean="0">
                <a:solidFill>
                  <a:schemeClr val="tx1"/>
                </a:solidFill>
              </a:rPr>
              <a:t>Trial and error</a:t>
            </a:r>
            <a:br>
              <a:rPr lang="en-US" sz="5000" b="1" i="1" dirty="0" smtClean="0">
                <a:solidFill>
                  <a:schemeClr val="tx1"/>
                </a:solidFill>
              </a:rPr>
            </a:br>
            <a:r>
              <a:rPr lang="en-US" sz="5000" i="1" dirty="0">
                <a:solidFill>
                  <a:schemeClr val="tx1"/>
                </a:solidFill>
              </a:rPr>
              <a:t>A</a:t>
            </a:r>
            <a:r>
              <a:rPr lang="en-US" sz="5000" i="1" dirty="0" smtClean="0">
                <a:solidFill>
                  <a:schemeClr val="tx1"/>
                </a:solidFill>
              </a:rPr>
              <a:t> scientific approach</a:t>
            </a:r>
            <a:r>
              <a:rPr lang="en-US" sz="5000" b="1" i="1" dirty="0" smtClean="0">
                <a:solidFill>
                  <a:schemeClr val="tx1"/>
                </a:solidFill>
              </a:rPr>
              <a:t/>
            </a:r>
            <a:br>
              <a:rPr lang="en-US" sz="5000" b="1" i="1" dirty="0" smtClean="0">
                <a:solidFill>
                  <a:schemeClr val="tx1"/>
                </a:solidFill>
              </a:rPr>
            </a:br>
            <a:r>
              <a:rPr lang="en-US" sz="5000" i="1" dirty="0" smtClean="0">
                <a:solidFill>
                  <a:schemeClr val="tx1"/>
                </a:solidFill>
              </a:rPr>
              <a:t>A CLIL Lesson</a:t>
            </a:r>
            <a:br>
              <a:rPr lang="en-US" sz="5000" i="1" dirty="0" smtClean="0">
                <a:solidFill>
                  <a:schemeClr val="tx1"/>
                </a:solidFill>
              </a:rPr>
            </a:br>
            <a:r>
              <a:rPr lang="en-US" sz="5000" i="1" dirty="0" smtClean="0">
                <a:solidFill>
                  <a:schemeClr val="tx1"/>
                </a:solidFill>
              </a:rPr>
              <a:t>for all levels </a:t>
            </a:r>
            <a:endParaRPr lang="en-US" sz="5000" b="1" i="1" dirty="0">
              <a:solidFill>
                <a:schemeClr val="tx1"/>
              </a:solidFill>
            </a:endParaRPr>
          </a:p>
        </p:txBody>
      </p:sp>
      <p:pic>
        <p:nvPicPr>
          <p:cNvPr id="5" name="Picture 17"/>
          <p:cNvPicPr>
            <a:picLocks noChangeAspect="1" noChangeArrowheads="1"/>
          </p:cNvPicPr>
          <p:nvPr/>
        </p:nvPicPr>
        <p:blipFill>
          <a:blip r:embed="rId2" cstate="print"/>
          <a:srcRect/>
          <a:stretch>
            <a:fillRect/>
          </a:stretch>
        </p:blipFill>
        <p:spPr bwMode="auto">
          <a:xfrm>
            <a:off x="6588224" y="908720"/>
            <a:ext cx="2198914" cy="1749136"/>
          </a:xfrm>
          <a:prstGeom prst="rect">
            <a:avLst/>
          </a:prstGeom>
          <a:noFill/>
          <a:ln w="9525">
            <a:noFill/>
            <a:miter lim="800000"/>
            <a:headEnd/>
            <a:tailEnd/>
          </a:ln>
          <a:effectLst/>
        </p:spPr>
      </p:pic>
      <p:sp>
        <p:nvSpPr>
          <p:cNvPr id="8" name="Subtitle 7"/>
          <p:cNvSpPr>
            <a:spLocks noGrp="1"/>
          </p:cNvSpPr>
          <p:nvPr>
            <p:ph type="subTitle" idx="1"/>
          </p:nvPr>
        </p:nvSpPr>
        <p:spPr>
          <a:xfrm>
            <a:off x="3275856" y="3717032"/>
            <a:ext cx="2304256" cy="864096"/>
          </a:xfrm>
          <a:prstGeom prst="rect">
            <a:avLst/>
          </a:prstGeom>
          <a:solidFill>
            <a:srgbClr val="FF660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3" action="ppaction://hlinksldjump"/>
              </a:rPr>
              <a:t>ENTER</a:t>
            </a:r>
            <a:endParaRPr lang="en-US" b="1" dirty="0" smtClean="0">
              <a:latin typeface="+mj-lt"/>
            </a:endParaRPr>
          </a:p>
        </p:txBody>
      </p:sp>
      <p:sp>
        <p:nvSpPr>
          <p:cNvPr id="9" name="Rectangle 8"/>
          <p:cNvSpPr/>
          <p:nvPr/>
        </p:nvSpPr>
        <p:spPr>
          <a:xfrm>
            <a:off x="611560" y="6002704"/>
            <a:ext cx="7920880" cy="738664"/>
          </a:xfrm>
          <a:prstGeom prst="rect">
            <a:avLst/>
          </a:prstGeom>
        </p:spPr>
        <p:txBody>
          <a:bodyPr wrap="square">
            <a:spAutoFit/>
          </a:bodyPr>
          <a:lstStyle/>
          <a:p>
            <a:r>
              <a:rPr lang="en-US" sz="1400" dirty="0" smtClean="0"/>
              <a:t>The Clil4U </a:t>
            </a:r>
            <a:r>
              <a:rPr lang="en-US" sz="1400" dirty="0"/>
              <a:t>project has been funded with support from the European Commission. This publication </a:t>
            </a:r>
            <a:r>
              <a:rPr lang="en-US" sz="1400" dirty="0" smtClean="0"/>
              <a:t>reflects </a:t>
            </a:r>
            <a:r>
              <a:rPr lang="en-US" sz="1400" dirty="0"/>
              <a:t>the views only of the author, and the Commission cannot be held responsible for any use which may be made of the information contained therein.</a:t>
            </a:r>
          </a:p>
        </p:txBody>
      </p:sp>
      <p:pic>
        <p:nvPicPr>
          <p:cNvPr id="10" name="Billede 4" descr="Clil4you.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5373216"/>
            <a:ext cx="1510392" cy="576064"/>
          </a:xfrm>
          <a:prstGeom prst="rect">
            <a:avLst/>
          </a:prstGeom>
        </p:spPr>
      </p:pic>
      <p:pic>
        <p:nvPicPr>
          <p:cNvPr id="11" name="Billede 6" descr="EU_flag_LLP_EN-01.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6256" y="5368791"/>
            <a:ext cx="1440159" cy="55969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0" y="332656"/>
            <a:ext cx="9144000" cy="762000"/>
          </a:xfrm>
        </p:spPr>
        <p:txBody>
          <a:bodyPr>
            <a:noAutofit/>
          </a:bodyPr>
          <a:lstStyle/>
          <a:p>
            <a:pPr algn="ctr"/>
            <a:r>
              <a:rPr lang="en-US" sz="4000" b="1" dirty="0" smtClean="0">
                <a:latin typeface="+mj-lt"/>
                <a:cs typeface="Aharoni" pitchFamily="2" charset="-79"/>
              </a:rPr>
              <a:t>Learning </a:t>
            </a:r>
            <a:r>
              <a:rPr lang="en-US" sz="4000" b="1" dirty="0" err="1" smtClean="0">
                <a:latin typeface="+mj-lt"/>
                <a:cs typeface="Aharoni" pitchFamily="2" charset="-79"/>
              </a:rPr>
              <a:t>Behaviours</a:t>
            </a:r>
            <a:endParaRPr lang="en-US" sz="4000" b="1" dirty="0">
              <a:latin typeface="+mj-lt"/>
              <a:cs typeface="Aharoni" pitchFamily="2" charset="-79"/>
            </a:endParaRPr>
          </a:p>
        </p:txBody>
      </p:sp>
      <p:sp>
        <p:nvSpPr>
          <p:cNvPr id="11" name="Rounded Rectangle 10"/>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sp>
        <p:nvSpPr>
          <p:cNvPr id="12" name="Rounded Rectangle 11"/>
          <p:cNvSpPr/>
          <p:nvPr/>
        </p:nvSpPr>
        <p:spPr>
          <a:xfrm>
            <a:off x="1187624"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3" action="ppaction://hlinksldjump"/>
              </a:rPr>
              <a:t>Back to Cognition</a:t>
            </a:r>
            <a:endParaRPr lang="en-US" b="1" dirty="0">
              <a:latin typeface="+mj-lt"/>
            </a:endParaRPr>
          </a:p>
        </p:txBody>
      </p:sp>
      <p:sp>
        <p:nvSpPr>
          <p:cNvPr id="1027" name="Rectangle 3"/>
          <p:cNvSpPr>
            <a:spLocks noChangeArrowheads="1"/>
          </p:cNvSpPr>
          <p:nvPr/>
        </p:nvSpPr>
        <p:spPr bwMode="auto">
          <a:xfrm>
            <a:off x="395536" y="-7184196"/>
            <a:ext cx="8748464" cy="12476756"/>
          </a:xfrm>
          <a:prstGeom prst="rect">
            <a:avLst/>
          </a:prstGeom>
          <a:noFill/>
          <a:ln w="9525">
            <a:noFill/>
            <a:miter lim="800000"/>
            <a:headEnd/>
            <a:tailEnd/>
          </a:ln>
          <a:effectLst/>
        </p:spPr>
        <p:txBody>
          <a:bodyPr vert="horz" wrap="square" lIns="33327" tIns="45720" rIns="33327" bIns="179331" numCol="1" anchor="ctr" anchorCtr="0" compatLnSpc="1">
            <a:prstTxWarp prst="textNoShape">
              <a:avLst/>
            </a:prstTxWarp>
            <a:spAutoFit/>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hlinkClick r:id="rId4"/>
              </a:rPr>
              <a:t>  </a:t>
            </a:r>
            <a:r>
              <a:rPr kumimoji="0" lang="en-US" sz="152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remember</a:t>
            </a:r>
            <a:r>
              <a:rPr lang="en-US" sz="2600" dirty="0" smtClean="0">
                <a:latin typeface="+mj-lt"/>
                <a:cs typeface="Arial" pitchFamily="34" charset="0"/>
              </a:rPr>
              <a:t> a concept before we can </a:t>
            </a:r>
            <a:r>
              <a:rPr lang="en-US" sz="2600" b="1" dirty="0" smtClean="0">
                <a:latin typeface="+mj-lt"/>
                <a:cs typeface="Arial" pitchFamily="34" charset="0"/>
              </a:rPr>
              <a:t>understand </a:t>
            </a:r>
            <a:r>
              <a:rPr lang="en-US" sz="2600" dirty="0" smtClean="0">
                <a:latin typeface="+mj-lt"/>
                <a:cs typeface="Arial" pitchFamily="34" charset="0"/>
              </a:rPr>
              <a:t>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understand</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apply</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be able to</a:t>
            </a:r>
            <a:r>
              <a:rPr lang="en-US" sz="2600" dirty="0" smtClean="0">
                <a:solidFill>
                  <a:srgbClr val="002060"/>
                </a:solidFill>
                <a:latin typeface="+mj-lt"/>
                <a:cs typeface="Arial" pitchFamily="34" charset="0"/>
              </a:rPr>
              <a:t> </a:t>
            </a:r>
            <a:r>
              <a:rPr lang="en-US" sz="2600" b="1" dirty="0" smtClean="0">
                <a:solidFill>
                  <a:srgbClr val="002060"/>
                </a:solidFill>
                <a:latin typeface="+mj-lt"/>
                <a:cs typeface="Arial" pitchFamily="34" charset="0"/>
              </a:rPr>
              <a:t>apply </a:t>
            </a:r>
            <a:r>
              <a:rPr lang="en-US" sz="2600" dirty="0" smtClean="0">
                <a:latin typeface="+mj-lt"/>
                <a:cs typeface="Arial" pitchFamily="34" charset="0"/>
              </a:rPr>
              <a:t>a concept before we </a:t>
            </a:r>
            <a:r>
              <a:rPr lang="en-US" sz="2600" b="1" dirty="0" smtClean="0">
                <a:latin typeface="+mj-lt"/>
                <a:cs typeface="Arial" pitchFamily="34" charset="0"/>
              </a:rPr>
              <a:t>analyze</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analyze</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evaluate</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latin typeface="+mj-lt"/>
                <a:cs typeface="Arial" pitchFamily="34" charset="0"/>
              </a:rPr>
              <a:t>remember, understand, apply, analyze,</a:t>
            </a:r>
          </a:p>
          <a:p>
            <a:pPr lvl="0" eaLnBrk="0" fontAlgn="base" hangingPunct="0">
              <a:spcBef>
                <a:spcPct val="0"/>
              </a:spcBef>
              <a:spcAft>
                <a:spcPct val="0"/>
              </a:spcAft>
            </a:pPr>
            <a:r>
              <a:rPr lang="en-US" sz="2600" dirty="0" smtClean="0">
                <a:latin typeface="+mj-lt"/>
                <a:cs typeface="Arial" pitchFamily="34" charset="0"/>
              </a:rPr>
              <a:t> and </a:t>
            </a:r>
            <a:r>
              <a:rPr lang="en-US" sz="2600" b="1" dirty="0" smtClean="0">
                <a:solidFill>
                  <a:srgbClr val="002060"/>
                </a:solidFill>
                <a:latin typeface="+mj-lt"/>
                <a:cs typeface="Arial" pitchFamily="34" charset="0"/>
              </a:rPr>
              <a:t>evaluate</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create.</a:t>
            </a:r>
            <a:endParaRPr lang="en-US" sz="2600" dirty="0" smtClean="0">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US" dirty="0"/>
          </a:p>
        </p:txBody>
      </p:sp>
      <p:sp>
        <p:nvSpPr>
          <p:cNvPr id="6" name="Subtitle 5"/>
          <p:cNvSpPr>
            <a:spLocks noGrp="1"/>
          </p:cNvSpPr>
          <p:nvPr>
            <p:ph type="subTitle" idx="1"/>
          </p:nvPr>
        </p:nvSpPr>
        <p:spPr>
          <a:xfrm>
            <a:off x="211015" y="304800"/>
            <a:ext cx="3534508" cy="1143000"/>
          </a:xfrm>
        </p:spPr>
        <p:txBody>
          <a:bodyPr>
            <a:noAutofit/>
          </a:bodyPr>
          <a:lstStyle/>
          <a:p>
            <a:pPr algn="l"/>
            <a:r>
              <a:rPr lang="en-US" sz="5400" b="1" dirty="0" smtClean="0">
                <a:latin typeface="+mj-lt"/>
                <a:cs typeface="Aharoni" pitchFamily="2" charset="-79"/>
              </a:rPr>
              <a:t>Bloom’s Wheel</a:t>
            </a:r>
            <a:endParaRPr lang="en-US" sz="5400" b="1" dirty="0">
              <a:latin typeface="+mj-lt"/>
              <a:cs typeface="Aharoni" pitchFamily="2" charset="-79"/>
            </a:endParaRPr>
          </a:p>
        </p:txBody>
      </p:sp>
      <p:pic>
        <p:nvPicPr>
          <p:cNvPr id="10" name="Picture 8"/>
          <p:cNvPicPr>
            <a:picLocks noChangeAspect="1" noChangeArrowheads="1"/>
          </p:cNvPicPr>
          <p:nvPr/>
        </p:nvPicPr>
        <p:blipFill>
          <a:blip r:embed="rId2" cstate="print"/>
          <a:srcRect/>
          <a:stretch>
            <a:fillRect/>
          </a:stretch>
        </p:blipFill>
        <p:spPr bwMode="auto">
          <a:xfrm>
            <a:off x="611560" y="2852936"/>
            <a:ext cx="1663574" cy="1600200"/>
          </a:xfrm>
          <a:prstGeom prst="rect">
            <a:avLst/>
          </a:prstGeom>
          <a:noFill/>
          <a:ln w="9525">
            <a:noFill/>
            <a:miter lim="800000"/>
            <a:headEnd/>
            <a:tailEnd/>
          </a:ln>
          <a:effectLst/>
        </p:spPr>
      </p:pic>
      <p:pic>
        <p:nvPicPr>
          <p:cNvPr id="4097" name="Picture 1" descr="C:\Users\Sandra\Desktop\Bloom's\Wheel-Deal-w-words-jpg-m0zu63.jpg"/>
          <p:cNvPicPr>
            <a:picLocks noChangeAspect="1" noChangeArrowheads="1"/>
          </p:cNvPicPr>
          <p:nvPr/>
        </p:nvPicPr>
        <p:blipFill>
          <a:blip r:embed="rId3" cstate="print"/>
          <a:srcRect/>
          <a:stretch>
            <a:fillRect/>
          </a:stretch>
        </p:blipFill>
        <p:spPr bwMode="auto">
          <a:xfrm>
            <a:off x="2586350" y="260648"/>
            <a:ext cx="6557650" cy="6192688"/>
          </a:xfrm>
          <a:prstGeom prst="rect">
            <a:avLst/>
          </a:prstGeom>
          <a:noFill/>
        </p:spPr>
      </p:pic>
      <p:sp>
        <p:nvSpPr>
          <p:cNvPr id="8" name="Rounded Rectangle 7"/>
          <p:cNvSpPr/>
          <p:nvPr/>
        </p:nvSpPr>
        <p:spPr>
          <a:xfrm>
            <a:off x="467544" y="551723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4" action="ppaction://hlinksldjump"/>
              </a:rPr>
              <a:t>Back to Cognition</a:t>
            </a:r>
            <a:endParaRPr lang="en-US" b="1" dirty="0">
              <a:latin typeface="+mj-lt"/>
            </a:endParaRPr>
          </a:p>
        </p:txBody>
      </p:sp>
      <p:sp>
        <p:nvSpPr>
          <p:cNvPr id="7" name="Rounded Rectangle 6"/>
          <p:cNvSpPr/>
          <p:nvPr/>
        </p:nvSpPr>
        <p:spPr>
          <a:xfrm>
            <a:off x="467544" y="6165304"/>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5" action="ppaction://hlinksldjump"/>
              </a:rPr>
              <a:t>Back to Overview</a:t>
            </a:r>
            <a:endParaRPr lang="en-US" b="1" dirty="0">
              <a:latin typeface="+mj-lt"/>
            </a:endParaRPr>
          </a:p>
        </p:txBody>
      </p:sp>
      <p:sp>
        <p:nvSpPr>
          <p:cNvPr id="9" name="Footer Placeholder 8"/>
          <p:cNvSpPr>
            <a:spLocks noGrp="1"/>
          </p:cNvSpPr>
          <p:nvPr>
            <p:ph type="ftr" sz="quarter" idx="11"/>
          </p:nvPr>
        </p:nvSpPr>
        <p:spPr>
          <a:xfrm>
            <a:off x="4572000" y="6309320"/>
            <a:ext cx="3352800" cy="365125"/>
          </a:xfrm>
        </p:spPr>
        <p:txBody>
          <a:bodyPr/>
          <a:lstStyle/>
          <a:p>
            <a:r>
              <a:rPr lang="en-US" dirty="0" smtClean="0"/>
              <a:t>http://morethanenglish.edublogs.org</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ACTIVITIES</a:t>
            </a:r>
            <a:endParaRPr lang="en-US" b="1" i="1" dirty="0">
              <a:solidFill>
                <a:schemeClr val="tx1"/>
              </a:solidFill>
            </a:endParaRPr>
          </a:p>
        </p:txBody>
      </p:sp>
      <p:sp>
        <p:nvSpPr>
          <p:cNvPr id="3" name="Subtitle 2"/>
          <p:cNvSpPr>
            <a:spLocks noGrp="1"/>
          </p:cNvSpPr>
          <p:nvPr>
            <p:ph type="subTitle" idx="1"/>
          </p:nvPr>
        </p:nvSpPr>
        <p:spPr>
          <a:xfrm>
            <a:off x="1115616" y="1700808"/>
            <a:ext cx="7854696" cy="4320480"/>
          </a:xfrm>
        </p:spPr>
        <p:txBody>
          <a:bodyPr>
            <a:normAutofit/>
          </a:bodyPr>
          <a:lstStyle/>
          <a:p>
            <a:pPr algn="l"/>
            <a:endParaRPr lang="en-US" b="1" dirty="0" smtClean="0">
              <a:latin typeface="+mj-lt"/>
              <a:hlinkClick r:id="rId2" action="ppaction://hlinkfile"/>
            </a:endParaRPr>
          </a:p>
          <a:p>
            <a:pPr algn="l"/>
            <a:r>
              <a:rPr lang="en-US" b="1" dirty="0" smtClean="0">
                <a:latin typeface="+mj-lt"/>
                <a:hlinkClick r:id="rId3" action="ppaction://hlinkfile"/>
              </a:rPr>
              <a:t>ACTIVITY 1</a:t>
            </a:r>
            <a:endParaRPr lang="en-US" b="1" dirty="0" smtClean="0">
              <a:latin typeface="+mj-lt"/>
            </a:endParaRPr>
          </a:p>
          <a:p>
            <a:pPr algn="l"/>
            <a:endParaRPr lang="en-US" b="1" dirty="0" smtClean="0">
              <a:latin typeface="+mj-lt"/>
            </a:endParaRPr>
          </a:p>
          <a:p>
            <a:pPr algn="l"/>
            <a:endParaRPr lang="en-US" b="1" dirty="0" smtClean="0">
              <a:latin typeface="+mj-lt"/>
            </a:endParaRPr>
          </a:p>
          <a:p>
            <a:pPr algn="l"/>
            <a:r>
              <a:rPr lang="en-US" b="1" dirty="0" smtClean="0">
                <a:latin typeface="+mj-lt"/>
                <a:hlinkClick r:id="rId4" action="ppaction://hlinkfile"/>
              </a:rPr>
              <a:t>ACTIVITY 2</a:t>
            </a:r>
            <a:endParaRPr lang="en-US" b="1" dirty="0" smtClean="0">
              <a:latin typeface="+mj-lt"/>
            </a:endParaRPr>
          </a:p>
          <a:p>
            <a:pPr algn="l"/>
            <a:endParaRPr lang="en-US" b="1"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5" action="ppaction://hlinksldjump"/>
              </a:rPr>
              <a:t>Back to Overview</a:t>
            </a:r>
            <a:endParaRPr lang="en-US" b="1" dirty="0">
              <a:latin typeface="+mj-lt"/>
            </a:endParaRPr>
          </a:p>
        </p:txBody>
      </p:sp>
      <p:pic>
        <p:nvPicPr>
          <p:cNvPr id="5" name="Picture 26"/>
          <p:cNvPicPr>
            <a:picLocks noChangeAspect="1" noChangeArrowheads="1"/>
          </p:cNvPicPr>
          <p:nvPr/>
        </p:nvPicPr>
        <p:blipFill>
          <a:blip r:embed="rId6" cstate="print"/>
          <a:srcRect/>
          <a:stretch>
            <a:fillRect/>
          </a:stretch>
        </p:blipFill>
        <p:spPr bwMode="auto">
          <a:xfrm>
            <a:off x="4733741" y="1772816"/>
            <a:ext cx="2862595" cy="2736304"/>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03648" y="404664"/>
            <a:ext cx="2880320" cy="1512168"/>
          </a:xfrm>
          <a:prstGeom prst="roundRect">
            <a:avLst/>
          </a:prstGeom>
          <a:solidFill>
            <a:srgbClr val="FA86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2" action="ppaction://hlinksldjump"/>
              </a:rPr>
              <a:t>Community</a:t>
            </a:r>
            <a:endParaRPr lang="en-US" sz="2800" b="1" dirty="0">
              <a:solidFill>
                <a:srgbClr val="002060"/>
              </a:solidFill>
              <a:latin typeface="+mj-lt"/>
            </a:endParaRPr>
          </a:p>
        </p:txBody>
      </p:sp>
      <p:sp>
        <p:nvSpPr>
          <p:cNvPr id="5" name="Rounded Rectangle 4"/>
          <p:cNvSpPr/>
          <p:nvPr/>
        </p:nvSpPr>
        <p:spPr>
          <a:xfrm>
            <a:off x="4716016" y="404664"/>
            <a:ext cx="2880320" cy="1512168"/>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3" action="ppaction://hlinksldjump"/>
              </a:rPr>
              <a:t>Content</a:t>
            </a:r>
            <a:endParaRPr lang="en-US" sz="2800" b="1" dirty="0">
              <a:solidFill>
                <a:srgbClr val="002060"/>
              </a:solidFill>
              <a:latin typeface="+mj-lt"/>
            </a:endParaRPr>
          </a:p>
        </p:txBody>
      </p:sp>
      <p:sp>
        <p:nvSpPr>
          <p:cNvPr id="9" name="Rounded Rectangle 8"/>
          <p:cNvSpPr/>
          <p:nvPr/>
        </p:nvSpPr>
        <p:spPr>
          <a:xfrm>
            <a:off x="251520" y="2060848"/>
            <a:ext cx="2880320" cy="151216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4" action="ppaction://hlinksldjump"/>
              </a:rPr>
              <a:t>Competence</a:t>
            </a:r>
            <a:endParaRPr lang="en-US" sz="2800" b="1" dirty="0">
              <a:solidFill>
                <a:srgbClr val="002060"/>
              </a:solidFill>
              <a:latin typeface="+mj-lt"/>
            </a:endParaRPr>
          </a:p>
        </p:txBody>
      </p:sp>
      <p:sp>
        <p:nvSpPr>
          <p:cNvPr id="10" name="Rounded Rectangle 9"/>
          <p:cNvSpPr/>
          <p:nvPr/>
        </p:nvSpPr>
        <p:spPr>
          <a:xfrm>
            <a:off x="3059832" y="3645024"/>
            <a:ext cx="2880320" cy="1512168"/>
          </a:xfrm>
          <a:prstGeom prst="roundRect">
            <a:avLst/>
          </a:prstGeom>
          <a:solidFill>
            <a:schemeClr val="tx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5" action="ppaction://hlinksldjump"/>
              </a:rPr>
              <a:t>Cognition</a:t>
            </a:r>
            <a:endParaRPr lang="en-US" sz="2800" b="1" dirty="0">
              <a:solidFill>
                <a:srgbClr val="002060"/>
              </a:solidFill>
              <a:latin typeface="+mj-lt"/>
            </a:endParaRPr>
          </a:p>
        </p:txBody>
      </p:sp>
      <p:sp>
        <p:nvSpPr>
          <p:cNvPr id="11" name="Rounded Rectangle 10"/>
          <p:cNvSpPr/>
          <p:nvPr/>
        </p:nvSpPr>
        <p:spPr>
          <a:xfrm>
            <a:off x="5868144" y="2060848"/>
            <a:ext cx="2880320" cy="151216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6" action="ppaction://hlinksldjump"/>
              </a:rPr>
              <a:t>Communication</a:t>
            </a:r>
            <a:endParaRPr lang="en-US" sz="2800" b="1" dirty="0">
              <a:solidFill>
                <a:srgbClr val="002060"/>
              </a:solidFill>
              <a:latin typeface="+mj-lt"/>
            </a:endParaRPr>
          </a:p>
        </p:txBody>
      </p:sp>
      <p:sp>
        <p:nvSpPr>
          <p:cNvPr id="12" name="Oval 11"/>
          <p:cNvSpPr/>
          <p:nvPr/>
        </p:nvSpPr>
        <p:spPr>
          <a:xfrm>
            <a:off x="3563888" y="2276872"/>
            <a:ext cx="1944216" cy="100811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002060"/>
                </a:solidFill>
                <a:latin typeface="+mj-lt"/>
                <a:hlinkClick r:id="rId7" action="ppaction://hlinksldjump"/>
              </a:rPr>
              <a:t>TOPIC</a:t>
            </a:r>
            <a:endParaRPr lang="en-US" sz="3600" b="1" dirty="0">
              <a:solidFill>
                <a:srgbClr val="002060"/>
              </a:solidFill>
              <a:latin typeface="+mj-lt"/>
            </a:endParaRPr>
          </a:p>
        </p:txBody>
      </p:sp>
      <p:sp>
        <p:nvSpPr>
          <p:cNvPr id="13" name="Rectangle 12"/>
          <p:cNvSpPr/>
          <p:nvPr/>
        </p:nvSpPr>
        <p:spPr>
          <a:xfrm>
            <a:off x="827584" y="5661248"/>
            <a:ext cx="936104" cy="720080"/>
          </a:xfrm>
          <a:prstGeom prst="rect">
            <a:avLst/>
          </a:prstGeom>
          <a:solidFill>
            <a:srgbClr val="FF660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8" action="ppaction://hlinkfile"/>
              </a:rPr>
              <a:t>PLAN</a:t>
            </a:r>
            <a:endParaRPr lang="en-US" b="1" dirty="0" smtClean="0">
              <a:latin typeface="+mj-lt"/>
            </a:endParaRPr>
          </a:p>
        </p:txBody>
      </p:sp>
      <p:sp>
        <p:nvSpPr>
          <p:cNvPr id="14" name="Rectangle 13"/>
          <p:cNvSpPr/>
          <p:nvPr/>
        </p:nvSpPr>
        <p:spPr>
          <a:xfrm>
            <a:off x="3059832" y="5661248"/>
            <a:ext cx="1512168" cy="720080"/>
          </a:xfrm>
          <a:prstGeom prst="rect">
            <a:avLst/>
          </a:prstGeom>
          <a:solidFill>
            <a:srgbClr val="FF660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9" action="ppaction://hlinksldjump"/>
              </a:rPr>
              <a:t>ACTIVITIES</a:t>
            </a:r>
            <a:endParaRPr lang="en-US" b="1" dirty="0" smtClean="0">
              <a:latin typeface="+mj-lt"/>
            </a:endParaRPr>
          </a:p>
        </p:txBody>
      </p:sp>
      <p:sp>
        <p:nvSpPr>
          <p:cNvPr id="15" name="Rectangle 14"/>
          <p:cNvSpPr/>
          <p:nvPr/>
        </p:nvSpPr>
        <p:spPr>
          <a:xfrm>
            <a:off x="5724128" y="5661248"/>
            <a:ext cx="2448272" cy="720080"/>
          </a:xfrm>
          <a:prstGeom prst="rect">
            <a:avLst/>
          </a:prstGeom>
          <a:solidFill>
            <a:srgbClr val="FF660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10" action="ppaction://hlinkfile"/>
              </a:rPr>
              <a:t>LANGUAGE OF/FOR LEARNING</a:t>
            </a:r>
            <a:endParaRPr lang="en-US" b="1" dirty="0" smtClean="0">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TOPIC</a:t>
            </a:r>
            <a:endParaRPr lang="en-US" b="1" i="1" dirty="0">
              <a:solidFill>
                <a:schemeClr val="tx1"/>
              </a:solidFill>
            </a:endParaRPr>
          </a:p>
        </p:txBody>
      </p:sp>
      <p:sp>
        <p:nvSpPr>
          <p:cNvPr id="3" name="Subtitle 2"/>
          <p:cNvSpPr>
            <a:spLocks noGrp="1"/>
          </p:cNvSpPr>
          <p:nvPr>
            <p:ph type="subTitle" idx="1"/>
          </p:nvPr>
        </p:nvSpPr>
        <p:spPr>
          <a:xfrm>
            <a:off x="1475656" y="1268760"/>
            <a:ext cx="7056784" cy="4176464"/>
          </a:xfrm>
        </p:spPr>
        <p:txBody>
          <a:bodyPr>
            <a:normAutofit lnSpcReduction="10000"/>
          </a:bodyPr>
          <a:lstStyle/>
          <a:p>
            <a:pPr algn="l"/>
            <a:r>
              <a:rPr lang="en-US" sz="3200" dirty="0" smtClean="0">
                <a:latin typeface="+mj-lt"/>
              </a:rPr>
              <a:t>Trial and error is an important approach to solving scientific problems</a:t>
            </a:r>
          </a:p>
          <a:p>
            <a:pPr algn="l"/>
            <a:r>
              <a:rPr lang="en-US" sz="3200" dirty="0" smtClean="0">
                <a:latin typeface="+mj-lt"/>
              </a:rPr>
              <a:t>In this lesson, the students have to solve the challenge of:</a:t>
            </a:r>
          </a:p>
          <a:p>
            <a:pPr marL="457200" indent="-457200" algn="l">
              <a:buFont typeface="Arial"/>
              <a:buChar char="•"/>
            </a:pPr>
            <a:r>
              <a:rPr lang="en-US" sz="3200" dirty="0" smtClean="0">
                <a:latin typeface="+mj-lt"/>
              </a:rPr>
              <a:t>how to protect an egg when released from a height</a:t>
            </a:r>
          </a:p>
          <a:p>
            <a:pPr marL="457200" indent="-457200" algn="l">
              <a:buFont typeface="Arial"/>
              <a:buChar char="•"/>
            </a:pPr>
            <a:r>
              <a:rPr lang="en-US" sz="3200" dirty="0">
                <a:latin typeface="+mj-lt"/>
              </a:rPr>
              <a:t>h</a:t>
            </a:r>
            <a:r>
              <a:rPr lang="en-US" sz="3200" dirty="0" smtClean="0">
                <a:latin typeface="+mj-lt"/>
              </a:rPr>
              <a:t>ow many or few balloons are needed to carry the weight of the experiment</a:t>
            </a:r>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2060"/>
                </a:solidFill>
                <a:latin typeface="+mj-lt"/>
                <a:hlinkClick r:id="rId2" action="ppaction://hlinksldjump"/>
              </a:rPr>
              <a:t>Back to Overview</a:t>
            </a:r>
            <a:endParaRPr lang="en-US" b="1" dirty="0">
              <a:solidFill>
                <a:srgbClr val="002060"/>
              </a:solidFill>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323528" y="1556792"/>
            <a:ext cx="1114425" cy="67627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CONTENT</a:t>
            </a:r>
            <a:endParaRPr lang="en-US" b="1" i="1" dirty="0">
              <a:solidFill>
                <a:schemeClr val="tx1"/>
              </a:solidFill>
            </a:endParaRPr>
          </a:p>
        </p:txBody>
      </p:sp>
      <p:sp>
        <p:nvSpPr>
          <p:cNvPr id="3" name="Subtitle 2"/>
          <p:cNvSpPr>
            <a:spLocks noGrp="1"/>
          </p:cNvSpPr>
          <p:nvPr>
            <p:ph type="subTitle" idx="1"/>
          </p:nvPr>
        </p:nvSpPr>
        <p:spPr>
          <a:xfrm>
            <a:off x="1187624" y="1268760"/>
            <a:ext cx="7488832" cy="4752528"/>
          </a:xfrm>
        </p:spPr>
        <p:txBody>
          <a:bodyPr>
            <a:normAutofit fontScale="92500" lnSpcReduction="10000"/>
          </a:bodyPr>
          <a:lstStyle/>
          <a:p>
            <a:pPr algn="l"/>
            <a:r>
              <a:rPr lang="en-US" dirty="0" smtClean="0">
                <a:latin typeface="+mj-lt"/>
              </a:rPr>
              <a:t>The students learn the mindset of the trial and error </a:t>
            </a:r>
            <a:r>
              <a:rPr lang="en-US" sz="3000" dirty="0" smtClean="0">
                <a:latin typeface="+mj-lt"/>
              </a:rPr>
              <a:t>method.</a:t>
            </a:r>
          </a:p>
          <a:p>
            <a:pPr algn="l"/>
            <a:r>
              <a:rPr lang="en-US" sz="3000" dirty="0" smtClean="0">
                <a:latin typeface="+mj-lt"/>
              </a:rPr>
              <a:t>They will have to:</a:t>
            </a:r>
          </a:p>
          <a:p>
            <a:pPr marL="457200" indent="-457200" algn="l">
              <a:buFont typeface="Arial"/>
              <a:buChar char="•"/>
            </a:pPr>
            <a:r>
              <a:rPr lang="en-US" sz="3000" dirty="0" smtClean="0">
                <a:latin typeface="+mj-lt"/>
              </a:rPr>
              <a:t>Think of a way to solve the problem they are facing</a:t>
            </a:r>
          </a:p>
          <a:p>
            <a:pPr marL="457200" indent="-457200" algn="l">
              <a:buFont typeface="Arial"/>
              <a:buChar char="•"/>
            </a:pPr>
            <a:r>
              <a:rPr lang="en-US" sz="3000" dirty="0" smtClean="0">
                <a:latin typeface="+mj-lt"/>
              </a:rPr>
              <a:t>Carry out their solution within the experiment</a:t>
            </a:r>
          </a:p>
          <a:p>
            <a:pPr marL="457200" indent="-457200" algn="l">
              <a:buFont typeface="Arial"/>
              <a:buChar char="•"/>
            </a:pPr>
            <a:r>
              <a:rPr lang="en-US" sz="3000" dirty="0" smtClean="0">
                <a:latin typeface="+mj-lt"/>
              </a:rPr>
              <a:t>Evaluate the outcome</a:t>
            </a:r>
          </a:p>
          <a:p>
            <a:pPr marL="457200" indent="-457200" algn="l">
              <a:buFont typeface="Arial"/>
              <a:buChar char="•"/>
            </a:pPr>
            <a:r>
              <a:rPr lang="en-US" sz="3000" dirty="0">
                <a:latin typeface="+mj-lt"/>
              </a:rPr>
              <a:t>R</a:t>
            </a:r>
            <a:r>
              <a:rPr lang="en-US" sz="3000" dirty="0" smtClean="0">
                <a:latin typeface="+mj-lt"/>
              </a:rPr>
              <a:t>ethink the first solution and make further developments based on the outcome</a:t>
            </a:r>
          </a:p>
          <a:p>
            <a:pPr marL="457200" indent="-457200" algn="l">
              <a:buFontTx/>
              <a:buChar char="-"/>
            </a:pPr>
            <a:r>
              <a:rPr lang="en-US" sz="3000" dirty="0">
                <a:latin typeface="+mj-lt"/>
              </a:rPr>
              <a:t>T</a:t>
            </a:r>
            <a:r>
              <a:rPr lang="en-US" sz="3000" dirty="0" smtClean="0">
                <a:latin typeface="+mj-lt"/>
              </a:rPr>
              <a:t>ry again</a:t>
            </a:r>
            <a:endParaRPr lang="en-US" sz="3000"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251520" y="1700808"/>
            <a:ext cx="1114425" cy="67627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Communication</a:t>
            </a:r>
            <a:endParaRPr lang="en-US" b="1" i="1" dirty="0">
              <a:solidFill>
                <a:schemeClr val="tx1"/>
              </a:solidFill>
            </a:endParaRPr>
          </a:p>
        </p:txBody>
      </p:sp>
      <p:sp>
        <p:nvSpPr>
          <p:cNvPr id="3" name="Subtitle 2"/>
          <p:cNvSpPr>
            <a:spLocks noGrp="1"/>
          </p:cNvSpPr>
          <p:nvPr>
            <p:ph type="subTitle" idx="1"/>
          </p:nvPr>
        </p:nvSpPr>
        <p:spPr>
          <a:xfrm>
            <a:off x="533400" y="1556792"/>
            <a:ext cx="7854696" cy="4896544"/>
          </a:xfrm>
        </p:spPr>
        <p:txBody>
          <a:bodyPr>
            <a:normAutofit/>
          </a:bodyPr>
          <a:lstStyle/>
          <a:p>
            <a:pPr algn="l"/>
            <a:r>
              <a:rPr lang="en-US" sz="2800" dirty="0" smtClean="0">
                <a:latin typeface="+mj-lt"/>
              </a:rPr>
              <a:t>The students will, according to their language level:</a:t>
            </a:r>
          </a:p>
          <a:p>
            <a:pPr algn="l"/>
            <a:endParaRPr lang="en-US" sz="2800" dirty="0" smtClean="0">
              <a:latin typeface="+mj-lt"/>
            </a:endParaRPr>
          </a:p>
          <a:p>
            <a:pPr marL="457200" indent="-457200" algn="l">
              <a:buFontTx/>
              <a:buChar char="-"/>
            </a:pPr>
            <a:r>
              <a:rPr lang="en-US" sz="2800" dirty="0">
                <a:latin typeface="+mj-lt"/>
              </a:rPr>
              <a:t>C</a:t>
            </a:r>
            <a:r>
              <a:rPr lang="en-US" sz="2800" dirty="0" smtClean="0">
                <a:latin typeface="+mj-lt"/>
              </a:rPr>
              <a:t>ommunicate within their groups about how to solve the challenge of rescuing the egg from its brutal fate</a:t>
            </a:r>
          </a:p>
          <a:p>
            <a:pPr marL="457200" indent="-457200" algn="l">
              <a:buFontTx/>
              <a:buChar char="-"/>
            </a:pPr>
            <a:r>
              <a:rPr lang="en-US" sz="2800" dirty="0" smtClean="0">
                <a:latin typeface="+mj-lt"/>
              </a:rPr>
              <a:t>Show their approach in drawing and writing</a:t>
            </a:r>
          </a:p>
          <a:p>
            <a:pPr marL="457200" indent="-457200" algn="l">
              <a:buFontTx/>
              <a:buChar char="-"/>
            </a:pPr>
            <a:r>
              <a:rPr lang="en-US" sz="2800" dirty="0" smtClean="0">
                <a:latin typeface="+mj-lt"/>
              </a:rPr>
              <a:t>Use checking</a:t>
            </a:r>
            <a:r>
              <a:rPr lang="en-US" sz="2800" dirty="0">
                <a:latin typeface="+mj-lt"/>
              </a:rPr>
              <a:t> </a:t>
            </a:r>
            <a:r>
              <a:rPr lang="en-US" sz="2800" dirty="0" smtClean="0">
                <a:latin typeface="+mj-lt"/>
              </a:rPr>
              <a:t>and confirmation strategies in order to enhance their vocabulary. How do you say…. ?</a:t>
            </a:r>
          </a:p>
          <a:p>
            <a:pPr marL="457200" indent="-457200" algn="l">
              <a:buFontTx/>
              <a:buChar char="-"/>
            </a:pPr>
            <a:endParaRPr lang="en-US" dirty="0" smtClean="0">
              <a:latin typeface="+mj-lt"/>
            </a:endParaRPr>
          </a:p>
          <a:p>
            <a:pPr algn="l"/>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3"/>
          <p:cNvPicPr>
            <a:picLocks noChangeAspect="1" noChangeArrowheads="1"/>
          </p:cNvPicPr>
          <p:nvPr/>
        </p:nvPicPr>
        <p:blipFill>
          <a:blip r:embed="rId3" cstate="print"/>
          <a:srcRect/>
          <a:stretch>
            <a:fillRect/>
          </a:stretch>
        </p:blipFill>
        <p:spPr bwMode="auto">
          <a:xfrm>
            <a:off x="539552" y="260648"/>
            <a:ext cx="1219200" cy="1138517"/>
          </a:xfrm>
          <a:prstGeom prst="rect">
            <a:avLst/>
          </a:prstGeom>
          <a:noFill/>
          <a:ln w="9525">
            <a:noFill/>
            <a:miter lim="800000"/>
            <a:headEnd/>
            <a:tailEnd/>
          </a:ln>
          <a:effectLst/>
        </p:spPr>
      </p:pic>
      <p:pic>
        <p:nvPicPr>
          <p:cNvPr id="6" name="Picture 6"/>
          <p:cNvPicPr>
            <a:picLocks noChangeAspect="1" noChangeArrowheads="1"/>
          </p:cNvPicPr>
          <p:nvPr/>
        </p:nvPicPr>
        <p:blipFill>
          <a:blip r:embed="rId4" cstate="print"/>
          <a:srcRect/>
          <a:stretch>
            <a:fillRect/>
          </a:stretch>
        </p:blipFill>
        <p:spPr bwMode="auto">
          <a:xfrm>
            <a:off x="7164288" y="332656"/>
            <a:ext cx="1228725" cy="1143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COGNITION</a:t>
            </a:r>
            <a:endParaRPr lang="en-US" b="1" i="1" dirty="0">
              <a:solidFill>
                <a:schemeClr val="tx1"/>
              </a:solidFill>
            </a:endParaRPr>
          </a:p>
        </p:txBody>
      </p:sp>
      <p:sp>
        <p:nvSpPr>
          <p:cNvPr id="3" name="Subtitle 2"/>
          <p:cNvSpPr>
            <a:spLocks noGrp="1"/>
          </p:cNvSpPr>
          <p:nvPr>
            <p:ph type="subTitle" idx="1"/>
          </p:nvPr>
        </p:nvSpPr>
        <p:spPr>
          <a:xfrm>
            <a:off x="395536" y="1268760"/>
            <a:ext cx="8071048" cy="5256584"/>
          </a:xfrm>
        </p:spPr>
        <p:txBody>
          <a:bodyPr>
            <a:normAutofit lnSpcReduction="10000"/>
          </a:bodyPr>
          <a:lstStyle/>
          <a:p>
            <a:pPr marL="457200" indent="-457200" algn="l">
              <a:buFont typeface="Arial"/>
              <a:buChar char="•"/>
            </a:pPr>
            <a:r>
              <a:rPr lang="en-US" sz="2800" dirty="0" smtClean="0">
                <a:latin typeface="+mj-lt"/>
              </a:rPr>
              <a:t>In the process of working with the Trial and </a:t>
            </a:r>
            <a:endParaRPr lang="en-US" sz="2800" dirty="0" smtClean="0">
              <a:latin typeface="+mj-lt"/>
            </a:endParaRPr>
          </a:p>
          <a:p>
            <a:pPr lvl="1" algn="l"/>
            <a:r>
              <a:rPr lang="en-US" sz="2800" dirty="0" smtClean="0">
                <a:latin typeface="+mj-lt"/>
              </a:rPr>
              <a:t>Error</a:t>
            </a:r>
            <a:r>
              <a:rPr lang="en-US" sz="2800" dirty="0">
                <a:latin typeface="+mj-lt"/>
              </a:rPr>
              <a:t> </a:t>
            </a:r>
            <a:r>
              <a:rPr lang="en-US" sz="2800" dirty="0" smtClean="0">
                <a:latin typeface="+mj-lt"/>
              </a:rPr>
              <a:t>method </a:t>
            </a:r>
            <a:r>
              <a:rPr lang="en-US" sz="2800" dirty="0" smtClean="0">
                <a:latin typeface="+mj-lt"/>
              </a:rPr>
              <a:t>the students will move along the arrow </a:t>
            </a:r>
            <a:r>
              <a:rPr lang="en-US" sz="2800" dirty="0" smtClean="0">
                <a:latin typeface="+mj-lt"/>
              </a:rPr>
              <a:t>of Blooms </a:t>
            </a:r>
            <a:r>
              <a:rPr lang="en-US" sz="2800" dirty="0" smtClean="0">
                <a:latin typeface="+mj-lt"/>
              </a:rPr>
              <a:t>Taxonomy of Learning </a:t>
            </a:r>
            <a:r>
              <a:rPr lang="en-US" sz="2800" dirty="0" err="1" smtClean="0">
                <a:latin typeface="+mj-lt"/>
              </a:rPr>
              <a:t>Behaviours</a:t>
            </a:r>
            <a:r>
              <a:rPr lang="en-US" sz="2800" dirty="0" smtClean="0">
                <a:latin typeface="+mj-lt"/>
              </a:rPr>
              <a:t>.</a:t>
            </a:r>
          </a:p>
          <a:p>
            <a:pPr marL="457200" indent="-457200" algn="l">
              <a:buFont typeface="Arial"/>
              <a:buChar char="•"/>
            </a:pPr>
            <a:r>
              <a:rPr lang="en-US" sz="2800" dirty="0" smtClean="0">
                <a:latin typeface="+mj-lt"/>
              </a:rPr>
              <a:t>In their attempts to understand the task they will move from the lower order thinking skills (LOTS) of remembrance and understanding to applying their findings to their analysis of how to solve the problem. </a:t>
            </a:r>
          </a:p>
          <a:p>
            <a:pPr marL="457200" indent="-457200" algn="l">
              <a:buFont typeface="Arial"/>
              <a:buChar char="•"/>
            </a:pPr>
            <a:r>
              <a:rPr lang="en-US" sz="2800" dirty="0" smtClean="0">
                <a:latin typeface="+mj-lt"/>
              </a:rPr>
              <a:t>In order to succeed, they will need </a:t>
            </a:r>
            <a:endParaRPr lang="en-US" sz="2800" dirty="0" smtClean="0">
              <a:latin typeface="+mj-lt"/>
            </a:endParaRPr>
          </a:p>
          <a:p>
            <a:pPr lvl="1" algn="l"/>
            <a:r>
              <a:rPr lang="en-US" sz="2800" dirty="0" smtClean="0">
                <a:latin typeface="+mj-lt"/>
              </a:rPr>
              <a:t>to </a:t>
            </a:r>
            <a:r>
              <a:rPr lang="en-US" sz="2800" dirty="0" smtClean="0">
                <a:latin typeface="+mj-lt"/>
              </a:rPr>
              <a:t>evaluate their approach and create a </a:t>
            </a:r>
            <a:endParaRPr lang="en-US" sz="2800" dirty="0" smtClean="0">
              <a:latin typeface="+mj-lt"/>
            </a:endParaRPr>
          </a:p>
          <a:p>
            <a:pPr lvl="1" algn="l"/>
            <a:r>
              <a:rPr lang="en-US" sz="2800" dirty="0" smtClean="0">
                <a:latin typeface="+mj-lt"/>
              </a:rPr>
              <a:t>solution</a:t>
            </a:r>
            <a:r>
              <a:rPr lang="en-US" sz="2800" dirty="0" smtClean="0">
                <a:latin typeface="+mj-lt"/>
              </a:rPr>
              <a:t>, ending up in the area of the </a:t>
            </a:r>
            <a:endParaRPr lang="en-US" sz="2800" dirty="0" smtClean="0">
              <a:latin typeface="+mj-lt"/>
            </a:endParaRPr>
          </a:p>
          <a:p>
            <a:pPr lvl="1" algn="l"/>
            <a:r>
              <a:rPr lang="en-US" sz="2800" dirty="0" smtClean="0">
                <a:latin typeface="+mj-lt"/>
              </a:rPr>
              <a:t>higher </a:t>
            </a:r>
            <a:r>
              <a:rPr lang="en-US" sz="2800" dirty="0" smtClean="0">
                <a:latin typeface="+mj-lt"/>
              </a:rPr>
              <a:t>order learning skills (HOTS).</a:t>
            </a:r>
          </a:p>
          <a:p>
            <a:pPr algn="l"/>
            <a:endParaRPr lang="en-US" sz="2800" dirty="0" smtClean="0">
              <a:latin typeface="+mj-lt"/>
            </a:endParaRPr>
          </a:p>
          <a:p>
            <a:pPr algn="l"/>
            <a:endParaRPr lang="en-US" sz="2800" dirty="0" smtClean="0">
              <a:latin typeface="+mj-lt"/>
            </a:endParaRPr>
          </a:p>
          <a:p>
            <a:pPr algn="l"/>
            <a:endParaRPr lang="en-US" sz="2800" dirty="0">
              <a:latin typeface="+mj-lt"/>
            </a:endParaRPr>
          </a:p>
          <a:p>
            <a:pPr algn="l"/>
            <a:endParaRPr lang="en-US" sz="2800" dirty="0" smtClean="0">
              <a:latin typeface="+mj-lt"/>
            </a:endParaRPr>
          </a:p>
          <a:p>
            <a:pPr algn="l"/>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23"/>
          <p:cNvPicPr>
            <a:picLocks noChangeAspect="1" noChangeArrowheads="1"/>
          </p:cNvPicPr>
          <p:nvPr/>
        </p:nvPicPr>
        <p:blipFill>
          <a:blip r:embed="rId3" cstate="print"/>
          <a:srcRect/>
          <a:stretch>
            <a:fillRect/>
          </a:stretch>
        </p:blipFill>
        <p:spPr bwMode="auto">
          <a:xfrm>
            <a:off x="7308304" y="-171400"/>
            <a:ext cx="2123728" cy="2123728"/>
          </a:xfrm>
          <a:prstGeom prst="rect">
            <a:avLst/>
          </a:prstGeom>
          <a:noFill/>
          <a:ln w="9525">
            <a:noFill/>
            <a:miter lim="800000"/>
            <a:headEnd/>
            <a:tailEnd/>
          </a:ln>
          <a:effectLst/>
        </p:spPr>
      </p:pic>
      <p:sp>
        <p:nvSpPr>
          <p:cNvPr id="6" name="CustomShape 3"/>
          <p:cNvSpPr/>
          <p:nvPr/>
        </p:nvSpPr>
        <p:spPr>
          <a:xfrm>
            <a:off x="6372200" y="4509120"/>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nSpc>
                <a:spcPct val="100000"/>
              </a:lnSpc>
            </a:pPr>
            <a:r>
              <a:rPr lang="en-US" sz="1200" b="1" dirty="0">
                <a:solidFill>
                  <a:srgbClr val="FFFFFF"/>
                </a:solidFill>
                <a:latin typeface="Calibri"/>
                <a:hlinkClick r:id="rId4" action="ppaction://hlinksldjump"/>
              </a:rPr>
              <a:t>Taxonomy of Learning </a:t>
            </a:r>
            <a:r>
              <a:rPr lang="en-US" sz="1200" b="1" dirty="0" err="1">
                <a:solidFill>
                  <a:srgbClr val="FFFFFF"/>
                </a:solidFill>
                <a:latin typeface="Calibri"/>
                <a:hlinkClick r:id="rId4" action="ppaction://hlinksldjump"/>
              </a:rPr>
              <a:t>Behaviours</a:t>
            </a:r>
            <a:r>
              <a:rPr lang="en-US" sz="1200" b="1" dirty="0">
                <a:solidFill>
                  <a:srgbClr val="FFFFFF"/>
                </a:solidFill>
                <a:latin typeface="Calibri"/>
                <a:hlinkClick r:id="rId4" action="ppaction://hlinksldjump"/>
              </a:rPr>
              <a:t> </a:t>
            </a:r>
            <a:endParaRPr lang="en-US" sz="1200" dirty="0"/>
          </a:p>
        </p:txBody>
      </p:sp>
      <p:sp>
        <p:nvSpPr>
          <p:cNvPr id="7" name="CustomShape 3"/>
          <p:cNvSpPr/>
          <p:nvPr/>
        </p:nvSpPr>
        <p:spPr>
          <a:xfrm>
            <a:off x="6372200" y="5085184"/>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smtClean="0">
                <a:solidFill>
                  <a:srgbClr val="002060"/>
                </a:solidFill>
                <a:latin typeface="Calibri"/>
                <a:hlinkClick r:id="rId5" action="ppaction://hlinksldjump"/>
              </a:rPr>
              <a:t>Learning Behaviours</a:t>
            </a:r>
            <a:endParaRPr lang="en-GB" dirty="0"/>
          </a:p>
        </p:txBody>
      </p:sp>
      <p:sp>
        <p:nvSpPr>
          <p:cNvPr id="8" name="CustomShape 3"/>
          <p:cNvSpPr/>
          <p:nvPr/>
        </p:nvSpPr>
        <p:spPr>
          <a:xfrm>
            <a:off x="6372200" y="5661248"/>
            <a:ext cx="2448000" cy="359640"/>
          </a:xfrm>
          <a:prstGeom prst="roundRect">
            <a:avLst>
              <a:gd name="adj" fmla="val 16667"/>
            </a:avLst>
          </a:prstGeom>
          <a:solidFill>
            <a:srgbClr val="FF0000"/>
          </a:solidFill>
          <a:ln>
            <a:roun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GB" b="1" dirty="0" smtClean="0">
                <a:solidFill>
                  <a:srgbClr val="002060"/>
                </a:solidFill>
                <a:latin typeface="Calibri"/>
                <a:hlinkClick r:id="rId6" action="ppaction://hlinksldjump"/>
              </a:rPr>
              <a:t>Blooms Wheel</a:t>
            </a:r>
            <a:endParaRPr lang="en-GB"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COMPETENCE</a:t>
            </a:r>
            <a:endParaRPr lang="en-US" b="1" i="1" dirty="0">
              <a:solidFill>
                <a:schemeClr val="tx1"/>
              </a:solidFill>
            </a:endParaRPr>
          </a:p>
        </p:txBody>
      </p:sp>
      <p:sp>
        <p:nvSpPr>
          <p:cNvPr id="3" name="Subtitle 2"/>
          <p:cNvSpPr>
            <a:spLocks noGrp="1"/>
          </p:cNvSpPr>
          <p:nvPr>
            <p:ph type="subTitle" idx="1"/>
          </p:nvPr>
        </p:nvSpPr>
        <p:spPr>
          <a:xfrm>
            <a:off x="1581968" y="1268760"/>
            <a:ext cx="7094487" cy="4464496"/>
          </a:xfrm>
        </p:spPr>
        <p:txBody>
          <a:bodyPr>
            <a:normAutofit/>
          </a:bodyPr>
          <a:lstStyle/>
          <a:p>
            <a:pPr algn="l"/>
            <a:r>
              <a:rPr lang="en-US" sz="2800" dirty="0" smtClean="0">
                <a:latin typeface="+mj-lt"/>
              </a:rPr>
              <a:t>CAN DOs:</a:t>
            </a:r>
          </a:p>
          <a:p>
            <a:pPr algn="l"/>
            <a:r>
              <a:rPr lang="en-US" sz="2800" dirty="0" smtClean="0">
                <a:latin typeface="+mj-lt"/>
              </a:rPr>
              <a:t>The students will:</a:t>
            </a:r>
          </a:p>
          <a:p>
            <a:pPr marL="342900" indent="-342900" algn="l">
              <a:buFont typeface="Arial" panose="020B0604020202020204" pitchFamily="34" charset="0"/>
              <a:buChar char="•"/>
            </a:pPr>
            <a:r>
              <a:rPr lang="en-US" sz="2800" dirty="0" smtClean="0">
                <a:latin typeface="+mj-lt"/>
              </a:rPr>
              <a:t>Understand an instruction and think through an experiment</a:t>
            </a:r>
          </a:p>
          <a:p>
            <a:pPr marL="342900" indent="-342900" algn="l">
              <a:buFont typeface="Arial" panose="020B0604020202020204" pitchFamily="34" charset="0"/>
              <a:buChar char="•"/>
            </a:pPr>
            <a:r>
              <a:rPr lang="en-US" sz="2800" dirty="0" smtClean="0">
                <a:latin typeface="+mj-lt"/>
              </a:rPr>
              <a:t>Set up a hypothesis</a:t>
            </a:r>
          </a:p>
          <a:p>
            <a:pPr marL="342900" indent="-342900" algn="l">
              <a:buFont typeface="Arial" panose="020B0604020202020204" pitchFamily="34" charset="0"/>
              <a:buChar char="•"/>
            </a:pPr>
            <a:r>
              <a:rPr lang="en-US" sz="2800" dirty="0" smtClean="0">
                <a:latin typeface="+mj-lt"/>
              </a:rPr>
              <a:t>Understand the method of trial and error and be able to use it</a:t>
            </a:r>
          </a:p>
          <a:p>
            <a:pPr marL="342900" indent="-342900" algn="l">
              <a:buFont typeface="Arial" panose="020B0604020202020204" pitchFamily="34" charset="0"/>
              <a:buChar char="•"/>
            </a:pPr>
            <a:r>
              <a:rPr lang="en-US" sz="2800" dirty="0">
                <a:latin typeface="+mj-lt"/>
              </a:rPr>
              <a:t>U</a:t>
            </a:r>
            <a:r>
              <a:rPr lang="en-US" sz="2800" dirty="0" smtClean="0">
                <a:latin typeface="+mj-lt"/>
              </a:rPr>
              <a:t>se language chunks to communicate about the experiment </a:t>
            </a:r>
          </a:p>
          <a:p>
            <a:pPr marL="571500" indent="-571500" algn="l">
              <a:buFontTx/>
              <a:buChar char="-"/>
            </a:pPr>
            <a:endParaRPr lang="en-US" sz="2400" dirty="0" smtClean="0">
              <a:latin typeface="+mj-lt"/>
            </a:endParaRPr>
          </a:p>
          <a:p>
            <a:pPr marL="571500" indent="-571500" algn="l">
              <a:buFontTx/>
              <a:buChar char="-"/>
            </a:pPr>
            <a:endParaRPr lang="en-US" sz="2400" dirty="0" smtClean="0">
              <a:latin typeface="+mj-lt"/>
            </a:endParaRPr>
          </a:p>
          <a:p>
            <a:pPr marL="571500" indent="-571500" algn="l">
              <a:buFontTx/>
              <a:buChar char="-"/>
            </a:pPr>
            <a:endParaRPr lang="en-US" sz="4300" dirty="0" smtClean="0">
              <a:latin typeface="+mj-lt"/>
            </a:endParaRPr>
          </a:p>
          <a:p>
            <a:pPr algn="l"/>
            <a:endParaRPr lang="en-US" sz="4000" dirty="0" smtClean="0">
              <a:latin typeface="+mj-lt"/>
            </a:endParaRPr>
          </a:p>
          <a:p>
            <a:pPr algn="l"/>
            <a:endParaRPr lang="en-US" sz="4300" dirty="0" smtClean="0">
              <a:latin typeface="+mj-lt"/>
            </a:endParaRPr>
          </a:p>
          <a:p>
            <a:pPr algn="l"/>
            <a:endParaRPr lang="en-US" sz="4300"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467544" y="1700808"/>
            <a:ext cx="1114425" cy="67627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COMMUNITY</a:t>
            </a:r>
            <a:endParaRPr lang="en-US" b="1" i="1" dirty="0">
              <a:solidFill>
                <a:schemeClr val="tx1"/>
              </a:solidFill>
            </a:endParaRPr>
          </a:p>
        </p:txBody>
      </p:sp>
      <p:sp>
        <p:nvSpPr>
          <p:cNvPr id="3" name="Subtitle 2"/>
          <p:cNvSpPr>
            <a:spLocks noGrp="1"/>
          </p:cNvSpPr>
          <p:nvPr>
            <p:ph type="subTitle" idx="1"/>
          </p:nvPr>
        </p:nvSpPr>
        <p:spPr>
          <a:xfrm>
            <a:off x="1115616" y="1268760"/>
            <a:ext cx="7704856" cy="5112568"/>
          </a:xfrm>
        </p:spPr>
        <p:txBody>
          <a:bodyPr>
            <a:normAutofit fontScale="92500" lnSpcReduction="20000"/>
          </a:bodyPr>
          <a:lstStyle/>
          <a:p>
            <a:pPr algn="l"/>
            <a:r>
              <a:rPr lang="en-US" sz="3000" dirty="0">
                <a:latin typeface="+mj-lt"/>
              </a:rPr>
              <a:t>The students will be able to see how:</a:t>
            </a:r>
            <a:endParaRPr lang="en-GB" sz="3000" dirty="0">
              <a:latin typeface="+mj-lt"/>
            </a:endParaRPr>
          </a:p>
          <a:p>
            <a:pPr marL="457200" lvl="0" indent="-457200" algn="l">
              <a:buFont typeface="Arial"/>
              <a:buChar char="•"/>
            </a:pPr>
            <a:r>
              <a:rPr lang="en-US" sz="3000" dirty="0">
                <a:latin typeface="+mj-lt"/>
              </a:rPr>
              <a:t>Facing challenges is part of today’s world and involves an experimental and problem-solving mindset, which is a very important skill in the ever-changing world of today</a:t>
            </a:r>
            <a:endParaRPr lang="en-GB" sz="3000" dirty="0">
              <a:latin typeface="+mj-lt"/>
            </a:endParaRPr>
          </a:p>
          <a:p>
            <a:pPr marL="457200" lvl="0" indent="-457200" algn="l">
              <a:buFont typeface="Arial"/>
              <a:buChar char="•"/>
            </a:pPr>
            <a:r>
              <a:rPr lang="en-US" sz="3000" dirty="0">
                <a:latin typeface="+mj-lt"/>
              </a:rPr>
              <a:t>Teamwork is important in today’s world, and the collective knowledge of each of the team individuals is a key competence for success</a:t>
            </a:r>
            <a:endParaRPr lang="en-GB" sz="3000" dirty="0">
              <a:latin typeface="+mj-lt"/>
            </a:endParaRPr>
          </a:p>
          <a:p>
            <a:pPr marL="457200" lvl="0" indent="-457200" algn="l">
              <a:buFont typeface="Arial"/>
              <a:buChar char="•"/>
            </a:pPr>
            <a:r>
              <a:rPr lang="en-US" sz="3000" dirty="0">
                <a:latin typeface="+mj-lt"/>
              </a:rPr>
              <a:t>Thinking laterally and using known materials in a new way and context motivates the students to be experimental and active in their own learning process and makes them realize potential problems and solutions in their </a:t>
            </a:r>
            <a:r>
              <a:rPr lang="en-US" sz="3000">
                <a:latin typeface="+mj-lt"/>
              </a:rPr>
              <a:t>everyday </a:t>
            </a:r>
            <a:r>
              <a:rPr lang="en-US" sz="3000" smtClean="0">
                <a:latin typeface="+mj-lt"/>
              </a:rPr>
              <a:t>life</a:t>
            </a:r>
            <a:endParaRPr lang="en-US" dirty="0" smtClean="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6" name="Picture 1"/>
          <p:cNvPicPr>
            <a:picLocks noChangeAspect="1" noChangeArrowheads="1"/>
          </p:cNvPicPr>
          <p:nvPr/>
        </p:nvPicPr>
        <p:blipFill>
          <a:blip r:embed="rId3" cstate="print"/>
          <a:srcRect/>
          <a:stretch>
            <a:fillRect/>
          </a:stretch>
        </p:blipFill>
        <p:spPr bwMode="auto">
          <a:xfrm>
            <a:off x="179512" y="1844824"/>
            <a:ext cx="1114425" cy="67627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908720"/>
            <a:ext cx="7851648" cy="689248"/>
          </a:xfrm>
        </p:spPr>
        <p:txBody>
          <a:bodyPr>
            <a:normAutofit fontScale="90000"/>
          </a:bodyPr>
          <a:lstStyle/>
          <a:p>
            <a:pPr algn="ctr"/>
            <a:r>
              <a:rPr lang="en-US" b="1" dirty="0" smtClean="0">
                <a:solidFill>
                  <a:schemeClr val="tx1"/>
                </a:solidFill>
              </a:rPr>
              <a:t>Bloom’s Revised Taxonomy of Learning </a:t>
            </a:r>
            <a:r>
              <a:rPr lang="en-US" dirty="0" err="1" smtClean="0">
                <a:solidFill>
                  <a:schemeClr val="tx1"/>
                </a:solidFill>
              </a:rPr>
              <a:t>B</a:t>
            </a:r>
            <a:r>
              <a:rPr lang="en-US" b="1" dirty="0" err="1" smtClean="0">
                <a:solidFill>
                  <a:schemeClr val="tx1"/>
                </a:solidFill>
              </a:rPr>
              <a:t>ehaviours</a:t>
            </a:r>
            <a:r>
              <a:rPr lang="en-US" b="1" dirty="0" smtClean="0">
                <a:solidFill>
                  <a:schemeClr val="tx1"/>
                </a:solidFill>
              </a:rPr>
              <a:t> </a:t>
            </a:r>
            <a:endParaRPr lang="en-US" b="1" dirty="0">
              <a:solidFill>
                <a:schemeClr val="tx1"/>
              </a:solidFill>
            </a:endParaRPr>
          </a:p>
        </p:txBody>
      </p:sp>
      <p:sp>
        <p:nvSpPr>
          <p:cNvPr id="3" name="Subtitle 2"/>
          <p:cNvSpPr>
            <a:spLocks noGrp="1"/>
          </p:cNvSpPr>
          <p:nvPr>
            <p:ph type="subTitle" idx="1"/>
          </p:nvPr>
        </p:nvSpPr>
        <p:spPr>
          <a:xfrm>
            <a:off x="533400" y="1268760"/>
            <a:ext cx="7854696" cy="5040560"/>
          </a:xfrm>
        </p:spPr>
        <p:txBody>
          <a:bodyPr>
            <a:normAutofit/>
          </a:bodyPr>
          <a:lstStyle/>
          <a:p>
            <a:pPr algn="l"/>
            <a:endParaRPr lang="en-US" b="1"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graphicFrame>
        <p:nvGraphicFramePr>
          <p:cNvPr id="7" name="Diagram 6"/>
          <p:cNvGraphicFramePr/>
          <p:nvPr/>
        </p:nvGraphicFramePr>
        <p:xfrm>
          <a:off x="179512" y="1556792"/>
          <a:ext cx="8605464" cy="3312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ounded Rectangle 7"/>
          <p:cNvSpPr/>
          <p:nvPr/>
        </p:nvSpPr>
        <p:spPr>
          <a:xfrm>
            <a:off x="7164288" y="4725144"/>
            <a:ext cx="1728192" cy="1368152"/>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Higher Order Thinking Skills - HOTS</a:t>
            </a:r>
            <a:endParaRPr lang="en-US" b="1" dirty="0"/>
          </a:p>
        </p:txBody>
      </p:sp>
      <p:sp>
        <p:nvSpPr>
          <p:cNvPr id="9" name="Rounded Rectangle 8"/>
          <p:cNvSpPr/>
          <p:nvPr/>
        </p:nvSpPr>
        <p:spPr>
          <a:xfrm>
            <a:off x="467544" y="4653136"/>
            <a:ext cx="1728192" cy="1368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Lower Order Thinking Skills - LOTS</a:t>
            </a:r>
            <a:endParaRPr lang="en-US" b="1" dirty="0"/>
          </a:p>
        </p:txBody>
      </p:sp>
      <p:sp>
        <p:nvSpPr>
          <p:cNvPr id="10" name="Right Arrow 9"/>
          <p:cNvSpPr/>
          <p:nvPr/>
        </p:nvSpPr>
        <p:spPr>
          <a:xfrm>
            <a:off x="2699792" y="5229200"/>
            <a:ext cx="410445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67544" y="6237312"/>
            <a:ext cx="2520280"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8" action="ppaction://hlinksldjump"/>
              </a:rPr>
              <a:t>Back to Cognition</a:t>
            </a:r>
            <a:endParaRPr lang="en-US" b="1" dirty="0">
              <a:latin typeface="+mj-lt"/>
            </a:endParaRPr>
          </a:p>
        </p:txBody>
      </p:sp>
      <p:sp>
        <p:nvSpPr>
          <p:cNvPr id="12" name="Rounded Rectangle 11"/>
          <p:cNvSpPr/>
          <p:nvPr/>
        </p:nvSpPr>
        <p:spPr>
          <a:xfrm>
            <a:off x="3491880" y="6237312"/>
            <a:ext cx="2520280"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9" action="ppaction://hlinksldjump"/>
              </a:rPr>
              <a:t>Learning </a:t>
            </a:r>
            <a:r>
              <a:rPr lang="en-US" b="1" dirty="0" err="1" smtClean="0">
                <a:latin typeface="+mj-lt"/>
                <a:hlinkClick r:id="rId9" action="ppaction://hlinksldjump"/>
              </a:rPr>
              <a:t>Behaviours</a:t>
            </a:r>
            <a:endParaRPr lang="en-US" b="1" dirty="0">
              <a:latin typeface="+mj-lt"/>
            </a:endParaRPr>
          </a:p>
        </p:txBody>
      </p: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0">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FFFFF"/>
      </a:hlink>
      <a:folHlink>
        <a:srgbClr val="FFFFFF"/>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716</TotalTime>
  <Words>542</Words>
  <Application>Microsoft Macintosh PowerPoint</Application>
  <PresentationFormat>On-screen Show (4:3)</PresentationFormat>
  <Paragraphs>125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Flow</vt:lpstr>
      <vt:lpstr>Trial and error A scientific approach A CLIL Lesson for all levels </vt:lpstr>
      <vt:lpstr>PowerPoint Presentation</vt:lpstr>
      <vt:lpstr>TOPIC</vt:lpstr>
      <vt:lpstr>CONTENT</vt:lpstr>
      <vt:lpstr>Communication</vt:lpstr>
      <vt:lpstr>COGNITION</vt:lpstr>
      <vt:lpstr>COMPETENCE</vt:lpstr>
      <vt:lpstr>COMMUNITY</vt:lpstr>
      <vt:lpstr>Bloom’s Revised Taxonomy of Learning Behaviours </vt:lpstr>
      <vt:lpstr>PowerPoint Presentation</vt:lpstr>
      <vt:lpstr>PowerPoint Presentation</vt:lpstr>
      <vt:lpstr>ACTIVITIES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Sandra</dc:creator>
  <cp:lastModifiedBy>Kent Andersen</cp:lastModifiedBy>
  <cp:revision>99</cp:revision>
  <dcterms:created xsi:type="dcterms:W3CDTF">2014-01-30T12:19:02Z</dcterms:created>
  <dcterms:modified xsi:type="dcterms:W3CDTF">2015-09-30T08:46:01Z</dcterms:modified>
</cp:coreProperties>
</file>